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8" r:id="rId19"/>
    <p:sldId id="273" r:id="rId20"/>
    <p:sldId id="274" r:id="rId21"/>
    <p:sldId id="275" r:id="rId22"/>
    <p:sldId id="276" r:id="rId23"/>
    <p:sldId id="277"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K0xAXcm7mjnuP10D95gjzt6kZC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mpbell Shaw"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02"/>
    <p:restoredTop sz="94626"/>
  </p:normalViewPr>
  <p:slideViewPr>
    <p:cSldViewPr snapToGrid="0" snapToObjects="1">
      <p:cViewPr varScale="1">
        <p:scale>
          <a:sx n="111" d="100"/>
          <a:sy n="111" d="100"/>
        </p:scale>
        <p:origin x="224" y="408"/>
      </p:cViewPr>
      <p:guideLst/>
    </p:cSldViewPr>
  </p:slideViewPr>
  <p:notesTextViewPr>
    <p:cViewPr>
      <p:scale>
        <a:sx n="90" d="100"/>
        <a:sy n="90" d="100"/>
      </p:scale>
      <p:origin x="0" y="0"/>
    </p:cViewPr>
  </p:notesTextViewPr>
  <p:notesViewPr>
    <p:cSldViewPr snapToGrid="0" snapToObjects="1">
      <p:cViewPr varScale="1">
        <p:scale>
          <a:sx n="72" d="100"/>
          <a:sy n="72" d="100"/>
        </p:scale>
        <p:origin x="359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customschemas.google.com/relationships/presentationmetadata" Target="meta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2-12T22:26:19.204" idx="1">
    <p:pos x="2646" y="2214"/>
    <p:text>Can this be turned into a positive statement eg " There is tens of thousands of years of history in what is now know as Spotswood and Sth Kingsville. Subject to the consent of Boon Wurung traditional owners, this could be done through signage and story telling in our parks and public spaces.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HbCFNa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lobaldesigningcities.org/publication/global-street-design-guide/designing-streets-for-place/changing-contexts-2/"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apidtransition.org/stories/reducing-roads-can-cause-traffic-to-evapor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stgatetunnelproject.vic.gov.au/__data/assets/pdf_file/0007/387655/190724_WGTP2022_WGTP_Southern-Portal_Summary-WE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b0b10454c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b0b10454c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b0b10454c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85800" lvl="0" indent="-228600" algn="l" rtl="0">
              <a:lnSpc>
                <a:spcPct val="100000"/>
              </a:lnSpc>
              <a:spcBef>
                <a:spcPts val="0"/>
              </a:spcBef>
              <a:spcAft>
                <a:spcPts val="0"/>
              </a:spcAft>
              <a:buSzPts val="1400"/>
              <a:buFont typeface="+mj-lt"/>
              <a:buAutoNum type="arabicPeriod" startAt="13"/>
            </a:pPr>
            <a:r>
              <a:rPr lang="en-AU" dirty="0"/>
              <a:t> Consider a range of traffic calming measures for shopping strip and residential areas,  some examples of differential treatments  </a:t>
            </a:r>
            <a:r>
              <a:rPr lang="en-AU" u="sng" dirty="0">
                <a:solidFill>
                  <a:schemeClr val="hlink"/>
                </a:solidFill>
                <a:hlinkClick r:id="rId3"/>
              </a:rPr>
              <a:t>Changing Contexts</a:t>
            </a:r>
            <a:endParaRPr dirty="0"/>
          </a:p>
          <a:p>
            <a:pPr marL="457200" lvl="0" indent="0" algn="l" rtl="0">
              <a:lnSpc>
                <a:spcPct val="100000"/>
              </a:lnSpc>
              <a:spcBef>
                <a:spcPts val="0"/>
              </a:spcBef>
              <a:spcAft>
                <a:spcPts val="0"/>
              </a:spcAft>
              <a:buSzPts val="1400"/>
              <a:buNone/>
            </a:pPr>
            <a:endParaRPr dirty="0"/>
          </a:p>
        </p:txBody>
      </p:sp>
      <p:sp>
        <p:nvSpPr>
          <p:cNvPr id="166" name="Google Shape;1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af6dc962a0_1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560"/>
              <a:buFont typeface="+mj-lt"/>
              <a:buAutoNum type="arabicPeriod" startAt="14"/>
            </a:pPr>
            <a:r>
              <a:rPr lang="en-AU" dirty="0"/>
              <a:t>Council to not renew temporary development permit for Simcock Ave gateway to Visy Glassworks forcing Linfox trucks to enter site via Hall St and Simcock Ave from the west.  Query existing use permits for </a:t>
            </a:r>
            <a:r>
              <a:rPr lang="en-AU" dirty="0" err="1"/>
              <a:t>Symal</a:t>
            </a:r>
            <a:r>
              <a:rPr lang="en-AU" dirty="0"/>
              <a:t> and future uses for Cadence developments to exclude heavy vehicles from Hudsons </a:t>
            </a:r>
            <a:r>
              <a:rPr lang="en-AU" dirty="0" err="1"/>
              <a:t>Rd.Simcock</a:t>
            </a:r>
            <a:r>
              <a:rPr lang="en-AU" dirty="0"/>
              <a:t> Ave west of start of H2 ramp be reserved for commuter parking and limit car parking on Hall St. Truck bans coming into force with WGTP completion incentivises businesses in Spotswood to take advantage of  truck ban exemptions. See O’Brien recommendation for using exemptions to Francis St (arterial road) rather than Hudsons Rd (Local Road) IAC evidence. Only land use changes (long term) or road closures will change behaviours,</a:t>
            </a:r>
            <a:endParaRPr dirty="0"/>
          </a:p>
          <a:p>
            <a:pPr marL="228600" lvl="0" indent="-228600" algn="l" rtl="0">
              <a:lnSpc>
                <a:spcPct val="100000"/>
              </a:lnSpc>
              <a:spcBef>
                <a:spcPts val="0"/>
              </a:spcBef>
              <a:spcAft>
                <a:spcPts val="0"/>
              </a:spcAft>
              <a:buSzPts val="1400"/>
              <a:buAutoNum type="arabicPeriod" startAt="14"/>
            </a:pPr>
            <a:r>
              <a:rPr lang="en-AU" dirty="0"/>
              <a:t>2001 Spotswood Structure plan recommended land use change. 20 years on nothing has changed! </a:t>
            </a:r>
            <a:endParaRPr dirty="0"/>
          </a:p>
          <a:p>
            <a:pPr marL="228600" lvl="0" indent="-139700" algn="l" rtl="0">
              <a:lnSpc>
                <a:spcPct val="100000"/>
              </a:lnSpc>
              <a:spcBef>
                <a:spcPts val="0"/>
              </a:spcBef>
              <a:spcAft>
                <a:spcPts val="0"/>
              </a:spcAft>
              <a:buSzPts val="1400"/>
              <a:buNone/>
            </a:pPr>
            <a:endParaRPr dirty="0"/>
          </a:p>
        </p:txBody>
      </p:sp>
      <p:sp>
        <p:nvSpPr>
          <p:cNvPr id="175" name="Google Shape;175;gaf6dc962a0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95300" lvl="0" indent="-228600" algn="l" rtl="0">
              <a:lnSpc>
                <a:spcPct val="100000"/>
              </a:lnSpc>
              <a:spcBef>
                <a:spcPts val="0"/>
              </a:spcBef>
              <a:spcAft>
                <a:spcPts val="0"/>
              </a:spcAft>
              <a:buSzPts val="800"/>
              <a:buFont typeface="+mj-lt"/>
              <a:buAutoNum type="arabicPeriod" startAt="16"/>
            </a:pPr>
            <a:r>
              <a:rPr lang="en-AU" sz="1200" dirty="0"/>
              <a:t>HBCC Open Space Strategy- </a:t>
            </a:r>
            <a:r>
              <a:rPr lang="en-AU" sz="1200" i="1" dirty="0">
                <a:solidFill>
                  <a:srgbClr val="FF0000"/>
                </a:solidFill>
              </a:rPr>
              <a:t>“Investigate opportunities for land acquisition for the development of a new community park in the Simcock Avenue area</a:t>
            </a:r>
            <a:endParaRPr dirty="0"/>
          </a:p>
          <a:p>
            <a:pPr marL="438150" lvl="0" indent="-171450" algn="l" rtl="0">
              <a:lnSpc>
                <a:spcPct val="100000"/>
              </a:lnSpc>
              <a:spcBef>
                <a:spcPts val="0"/>
              </a:spcBef>
              <a:spcAft>
                <a:spcPts val="0"/>
              </a:spcAft>
              <a:buSzPts val="800"/>
              <a:buFont typeface="Arial"/>
              <a:buChar char="•"/>
            </a:pPr>
            <a:r>
              <a:rPr lang="en-AU" sz="1200" dirty="0"/>
              <a:t>Hobsons Bay Council and </a:t>
            </a:r>
            <a:r>
              <a:rPr lang="en-AU" sz="1200" dirty="0" err="1"/>
              <a:t>LeadWest</a:t>
            </a:r>
            <a:r>
              <a:rPr lang="en-AU" sz="1200" dirty="0"/>
              <a:t> have also been made requests for the Project to convert some of the existing privately owned land along Simcock Avenue to public open space with links to the Stony Creek Reserve and to </a:t>
            </a:r>
            <a:r>
              <a:rPr lang="en-AU" sz="1200" dirty="0" err="1"/>
              <a:t>Scienceworks</a:t>
            </a:r>
            <a:r>
              <a:rPr lang="en-AU" sz="1200" dirty="0"/>
              <a:t> Museum and the Coastal Trail.</a:t>
            </a:r>
            <a:endParaRPr sz="1200" dirty="0"/>
          </a:p>
          <a:p>
            <a:pPr marL="438150" lvl="0" indent="-171450" algn="l" rtl="0">
              <a:lnSpc>
                <a:spcPct val="100000"/>
              </a:lnSpc>
              <a:spcBef>
                <a:spcPts val="0"/>
              </a:spcBef>
              <a:spcAft>
                <a:spcPts val="0"/>
              </a:spcAft>
              <a:buSzPts val="800"/>
              <a:buFont typeface="Arial"/>
              <a:buChar char="•"/>
            </a:pPr>
            <a:r>
              <a:rPr lang="en-AU" dirty="0"/>
              <a:t>Application of HBCC Urban Forest policy</a:t>
            </a:r>
            <a:r>
              <a:rPr lang="en-AU" sz="1200" dirty="0"/>
              <a:t> </a:t>
            </a:r>
            <a:endParaRPr sz="1000" i="1" dirty="0">
              <a:solidFill>
                <a:srgbClr val="FF0000"/>
              </a:solidFill>
            </a:endParaRPr>
          </a:p>
          <a:p>
            <a:pPr marL="457200" lvl="0" indent="-139700" algn="l" rtl="0">
              <a:lnSpc>
                <a:spcPct val="100000"/>
              </a:lnSpc>
              <a:spcBef>
                <a:spcPts val="0"/>
              </a:spcBef>
              <a:spcAft>
                <a:spcPts val="0"/>
              </a:spcAft>
              <a:buSzPts val="1400"/>
              <a:buFont typeface="Arial"/>
              <a:buNone/>
            </a:pPr>
            <a:endParaRPr dirty="0"/>
          </a:p>
        </p:txBody>
      </p:sp>
      <p:sp>
        <p:nvSpPr>
          <p:cNvPr id="185" name="Google Shape;185;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5d8d17b32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a5d8d17b32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a5d8d17b32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a5d8d17b32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a5d8d17b32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a5d8d17b32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a5d8d17b32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a5d8d17b32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a5d8d17b32_0_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Font typeface="+mj-lt"/>
              <a:buAutoNum type="arabicPeriod" startAt="17"/>
            </a:pPr>
            <a:r>
              <a:rPr lang="en-AU" dirty="0"/>
              <a:t>Bicycle and pedestrian conflict on SUPs  Community prefers separated bike paths on road preserving footpaths which are mostly quite narrow for pedestrians. </a:t>
            </a:r>
            <a:endParaRPr dirty="0"/>
          </a:p>
          <a:p>
            <a:pPr marL="457200" lvl="0" indent="-139700" algn="l" rtl="0">
              <a:lnSpc>
                <a:spcPct val="100000"/>
              </a:lnSpc>
              <a:spcBef>
                <a:spcPts val="0"/>
              </a:spcBef>
              <a:spcAft>
                <a:spcPts val="0"/>
              </a:spcAft>
              <a:buSzPts val="1400"/>
              <a:buNone/>
            </a:pPr>
            <a:endParaRPr dirty="0"/>
          </a:p>
        </p:txBody>
      </p:sp>
      <p:sp>
        <p:nvSpPr>
          <p:cNvPr id="217" name="Google Shape;21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139700" algn="l" rtl="0">
              <a:lnSpc>
                <a:spcPct val="100000"/>
              </a:lnSpc>
              <a:spcBef>
                <a:spcPts val="0"/>
              </a:spcBef>
              <a:spcAft>
                <a:spcPts val="0"/>
              </a:spcAft>
              <a:buSzPts val="1400"/>
              <a:buFont typeface="Arial"/>
              <a:buNone/>
            </a:pPr>
            <a:endParaRPr dirty="0"/>
          </a:p>
        </p:txBody>
      </p:sp>
      <p:sp>
        <p:nvSpPr>
          <p:cNvPr id="226" name="Google Shape;22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startAt="18"/>
              <a:tabLst/>
              <a:defRPr/>
            </a:pPr>
            <a:r>
              <a:rPr lang="en-AU" dirty="0"/>
              <a:t> Car Parking induces traffic  psychology of choice  </a:t>
            </a:r>
            <a:r>
              <a:rPr lang="en-AU" u="sng" dirty="0">
                <a:solidFill>
                  <a:schemeClr val="hlink"/>
                </a:solidFill>
                <a:hlinkClick r:id="rId3"/>
              </a:rPr>
              <a:t>https://www.rapidtransition.org/stories/reducing-roads-can-cause-traffic-to-evaporate/</a:t>
            </a:r>
            <a:endParaRPr lang="en-AU"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smtClean="0">
                <a:solidFill>
                  <a:schemeClr val="dk1"/>
                </a:solidFill>
                <a:latin typeface="Calibri"/>
                <a:ea typeface="Calibri"/>
                <a:cs typeface="Calibri"/>
                <a:sym typeface="Calibri"/>
              </a:rPr>
              <a:t>18</a:t>
            </a:fld>
            <a:endParaRPr lang="en-A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221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b="0"/>
          </a:p>
        </p:txBody>
      </p:sp>
      <p:sp>
        <p:nvSpPr>
          <p:cNvPr id="235" name="Google Shape;23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5d8d17b32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ga5d8d17b32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ga5d8d17b32_0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400"/>
              <a:buFont typeface="+mj-lt"/>
              <a:buAutoNum type="arabicPeriod" startAt="19"/>
            </a:pPr>
            <a:r>
              <a:rPr lang="en-AU" dirty="0"/>
              <a:t>VCAT approved plans</a:t>
            </a:r>
            <a:endParaRPr dirty="0"/>
          </a:p>
          <a:p>
            <a:pPr marL="228600" lvl="0" indent="-228600" algn="l" rtl="0">
              <a:lnSpc>
                <a:spcPct val="100000"/>
              </a:lnSpc>
              <a:spcBef>
                <a:spcPts val="0"/>
              </a:spcBef>
              <a:spcAft>
                <a:spcPts val="0"/>
              </a:spcAft>
              <a:buSzPts val="1400"/>
              <a:buFont typeface="Arial"/>
              <a:buAutoNum type="arabicPeriod" startAt="19"/>
            </a:pPr>
            <a:r>
              <a:rPr lang="en-AU" dirty="0"/>
              <a:t> Traffic studies for Melbourne Rd development  </a:t>
            </a:r>
            <a:endParaRPr dirty="0"/>
          </a:p>
          <a:p>
            <a:pPr marL="228600" lvl="0" indent="-139700" algn="l" rtl="0">
              <a:lnSpc>
                <a:spcPct val="100000"/>
              </a:lnSpc>
              <a:spcBef>
                <a:spcPts val="0"/>
              </a:spcBef>
              <a:spcAft>
                <a:spcPts val="0"/>
              </a:spcAft>
              <a:buSzPts val="1400"/>
              <a:buFont typeface="Arial"/>
              <a:buNone/>
            </a:pPr>
            <a:endParaRPr dirty="0"/>
          </a:p>
        </p:txBody>
      </p:sp>
      <p:sp>
        <p:nvSpPr>
          <p:cNvPr id="243" name="Google Shape;2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a5d8d17b32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a5d8d17b32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a5d8d17b32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873aa56d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7873aa56d9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AutoNum type="arabicPeriod"/>
            </a:pPr>
            <a:r>
              <a:rPr lang="en-AU" dirty="0"/>
              <a:t>Better West Inc  </a:t>
            </a:r>
            <a:r>
              <a:rPr lang="en-AU" dirty="0" err="1"/>
              <a:t>Betterwest.org</a:t>
            </a:r>
            <a:r>
              <a:rPr lang="en-AU" dirty="0"/>
              <a:t>  and </a:t>
            </a:r>
            <a:r>
              <a:rPr lang="en-AU" dirty="0" err="1"/>
              <a:t>facebook</a:t>
            </a:r>
            <a:r>
              <a:rPr lang="en-AU" dirty="0"/>
              <a:t> group  </a:t>
            </a:r>
            <a:endParaRPr dirty="0"/>
          </a:p>
          <a:p>
            <a:pPr marL="457200" lvl="0" indent="-317500" algn="l" rtl="0">
              <a:lnSpc>
                <a:spcPct val="100000"/>
              </a:lnSpc>
              <a:spcBef>
                <a:spcPts val="0"/>
              </a:spcBef>
              <a:spcAft>
                <a:spcPts val="0"/>
              </a:spcAft>
              <a:buSzPts val="1400"/>
              <a:buAutoNum type="arabicPeriod"/>
            </a:pPr>
            <a:r>
              <a:rPr lang="en-AU" dirty="0"/>
              <a:t>Hobsons Bay Open Space Strategy, 2018 p139 - 142 </a:t>
            </a:r>
            <a:endParaRPr dirty="0"/>
          </a:p>
        </p:txBody>
      </p:sp>
      <p:sp>
        <p:nvSpPr>
          <p:cNvPr id="102" name="Google Shape;102;g7873aa56d9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A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08" name="Google Shape;10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95300" lvl="0" indent="-228600" algn="l" rtl="0">
              <a:lnSpc>
                <a:spcPct val="100000"/>
              </a:lnSpc>
              <a:spcBef>
                <a:spcPts val="0"/>
              </a:spcBef>
              <a:spcAft>
                <a:spcPts val="0"/>
              </a:spcAft>
              <a:buSzPts val="800"/>
              <a:buFont typeface="Noto Sans Symbols"/>
              <a:buAutoNum type="arabicPlain" startAt="3"/>
            </a:pPr>
            <a:r>
              <a:rPr lang="en-AU" dirty="0"/>
              <a:t>Restore Paisley Station  </a:t>
            </a:r>
            <a:r>
              <a:rPr lang="en-AU" b="0" i="0" u="none" strike="noStrike" cap="none" dirty="0">
                <a:solidFill>
                  <a:schemeClr val="dk1"/>
                </a:solidFill>
                <a:latin typeface="Calibri"/>
                <a:ea typeface="Calibri"/>
                <a:cs typeface="Calibri"/>
                <a:sym typeface="Calibri"/>
              </a:rPr>
              <a:t> We note that the area has plentiful off street car parking. This train station, identified as a need by the (Hobsons Bay) council in their Integrated Transport Strategy, will provide benefits to the people in Altona North and Newport area including: (a) greatly improving transport options for people in Altona North and; (b) activating and revitalising the southern Altona North area;(c) providing public transport access to the Paisley Park sports and recreation precinct and local schools, and;(d) alleviating some pressure from Newport station.</a:t>
            </a:r>
            <a:endParaRPr lang="en-AU" dirty="0"/>
          </a:p>
          <a:p>
            <a:pPr marL="457200" lvl="0" indent="-190500" algn="l" rtl="0">
              <a:lnSpc>
                <a:spcPct val="100000"/>
              </a:lnSpc>
              <a:spcBef>
                <a:spcPts val="0"/>
              </a:spcBef>
              <a:spcAft>
                <a:spcPts val="0"/>
              </a:spcAft>
              <a:buSzPts val="800"/>
              <a:buAutoNum type="arabicPlain" startAt="3"/>
            </a:pPr>
            <a:r>
              <a:rPr lang="en-AU" b="0" i="0" u="none" strike="noStrike" cap="none" dirty="0">
                <a:solidFill>
                  <a:schemeClr val="dk1"/>
                </a:solidFill>
                <a:latin typeface="Calibri"/>
                <a:ea typeface="Calibri"/>
                <a:cs typeface="Calibri"/>
                <a:sym typeface="Calibri"/>
              </a:rPr>
              <a:t>Presentation to Council and Melissa Horne 2020 by T4e, VTAG and Peter Parker. PPT available. Reference to Precinct 15 recommendations </a:t>
            </a:r>
            <a:endParaRPr lang="en-AU" dirty="0"/>
          </a:p>
          <a:p>
            <a:pPr marL="457200" lvl="0" indent="-190500" algn="l" rtl="0">
              <a:lnSpc>
                <a:spcPct val="100000"/>
              </a:lnSpc>
              <a:spcBef>
                <a:spcPts val="0"/>
              </a:spcBef>
              <a:spcAft>
                <a:spcPts val="0"/>
              </a:spcAft>
              <a:buSzPts val="800"/>
              <a:buAutoNum type="arabicPlain" startAt="3"/>
            </a:pPr>
            <a:r>
              <a:rPr lang="en-AU" b="0" i="0" u="none" strike="noStrike" cap="none" dirty="0">
                <a:solidFill>
                  <a:schemeClr val="dk1"/>
                </a:solidFill>
                <a:latin typeface="Calibri"/>
                <a:ea typeface="Calibri"/>
                <a:cs typeface="Calibri"/>
                <a:sym typeface="Calibri"/>
              </a:rPr>
              <a:t>HBCC to revise policy on dispersal of traffic from major developments into local streets. This creates local congestion. Precincts 15, 16 and 17 all have direct access to major roads – Melbourne Rd and </a:t>
            </a:r>
            <a:r>
              <a:rPr lang="en-AU" b="0" i="0" u="none" strike="noStrike" cap="none" dirty="0" err="1">
                <a:solidFill>
                  <a:schemeClr val="dk1"/>
                </a:solidFill>
                <a:latin typeface="Calibri"/>
                <a:ea typeface="Calibri"/>
                <a:cs typeface="Calibri"/>
                <a:sym typeface="Calibri"/>
              </a:rPr>
              <a:t>Blackshaws</a:t>
            </a:r>
            <a:r>
              <a:rPr lang="en-AU" b="0" i="0" u="none" strike="noStrike" cap="none" dirty="0">
                <a:solidFill>
                  <a:schemeClr val="dk1"/>
                </a:solidFill>
                <a:latin typeface="Calibri"/>
                <a:ea typeface="Calibri"/>
                <a:cs typeface="Calibri"/>
                <a:sym typeface="Calibri"/>
              </a:rPr>
              <a:t> Rd to which residents want direct access. Dispersal into local roads such as New St , Birmingham and Cullen St increases congestion on local roads – Hudsons Rd and The Avenue to access Melbourne Rd. </a:t>
            </a:r>
            <a:endParaRPr dirty="0"/>
          </a:p>
          <a:p>
            <a:pPr marL="457200" lvl="0" indent="-190500" algn="l" rtl="0">
              <a:lnSpc>
                <a:spcPct val="100000"/>
              </a:lnSpc>
              <a:spcBef>
                <a:spcPts val="0"/>
              </a:spcBef>
              <a:spcAft>
                <a:spcPts val="0"/>
              </a:spcAft>
              <a:buSzPts val="800"/>
              <a:buAutoNum type="arabicPlain" startAt="3"/>
            </a:pPr>
            <a:r>
              <a:rPr lang="en-AU" b="0" i="0" u="none" strike="noStrike" cap="none" dirty="0">
                <a:solidFill>
                  <a:schemeClr val="dk1"/>
                </a:solidFill>
                <a:latin typeface="Calibri"/>
                <a:ea typeface="Calibri"/>
                <a:cs typeface="Calibri"/>
                <a:sym typeface="Calibri"/>
              </a:rPr>
              <a:t>Traffic calming theory suggests that pedestrian crossings at regular interval slow traffic</a:t>
            </a:r>
            <a:endParaRPr dirty="0"/>
          </a:p>
        </p:txBody>
      </p:sp>
      <p:sp>
        <p:nvSpPr>
          <p:cNvPr id="125" name="Google Shape;12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AutoNum type="arabicPeriod" startAt="7"/>
            </a:pPr>
            <a:r>
              <a:rPr lang="en-AU" dirty="0"/>
              <a:t>Watson St park details </a:t>
            </a:r>
            <a:r>
              <a:rPr lang="en-AU" u="sng" dirty="0">
                <a:solidFill>
                  <a:schemeClr val="hlink"/>
                </a:solidFill>
                <a:hlinkClick r:id="rId3"/>
              </a:rPr>
              <a:t>https://westgatetunnelproject.vic.gov.au/__data/assets/pdf_file/0007/387655/190724_WGTP2022_WGTP_Southern-Portal_Summary-WEB</a:t>
            </a:r>
            <a:endParaRPr dirty="0"/>
          </a:p>
          <a:p>
            <a:pPr marL="914400" marR="0" lvl="1" indent="-228600" algn="l" rtl="0">
              <a:lnSpc>
                <a:spcPct val="100000"/>
              </a:lnSpc>
              <a:spcBef>
                <a:spcPts val="0"/>
              </a:spcBef>
              <a:spcAft>
                <a:spcPts val="0"/>
              </a:spcAft>
              <a:buSzPts val="1400"/>
              <a:buNone/>
            </a:pPr>
            <a:endParaRPr dirty="0"/>
          </a:p>
          <a:p>
            <a:pPr marL="457200" marR="0" lvl="0" indent="-139700" algn="l" rtl="0">
              <a:lnSpc>
                <a:spcPct val="100000"/>
              </a:lnSpc>
              <a:spcBef>
                <a:spcPts val="0"/>
              </a:spcBef>
              <a:spcAft>
                <a:spcPts val="0"/>
              </a:spcAft>
              <a:buClr>
                <a:srgbClr val="000000"/>
              </a:buClr>
              <a:buSzPts val="1400"/>
              <a:buFont typeface="Arial"/>
              <a:buNone/>
            </a:pPr>
            <a:endParaRPr dirty="0"/>
          </a:p>
        </p:txBody>
      </p:sp>
      <p:sp>
        <p:nvSpPr>
          <p:cNvPr id="134" name="Google Shape;13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82600" marR="0" lvl="0" indent="-228600" algn="l" rtl="0">
              <a:lnSpc>
                <a:spcPct val="100000"/>
              </a:lnSpc>
              <a:spcBef>
                <a:spcPts val="0"/>
              </a:spcBef>
              <a:spcAft>
                <a:spcPts val="0"/>
              </a:spcAft>
              <a:buSzPts val="1000"/>
              <a:buFont typeface="+mj-lt"/>
              <a:buAutoNum type="arabicPeriod" startAt="8"/>
            </a:pPr>
            <a:r>
              <a:rPr lang="en-AU" dirty="0"/>
              <a:t>Residents reported safety issues preventing people using Newport bridge acting as a barrier connecting to Newport and Newport Station that will be exacerbated with population growth from Precincts 16 and 17 </a:t>
            </a:r>
            <a:endParaRPr dirty="0"/>
          </a:p>
          <a:p>
            <a:pPr marL="457200" marR="0" lvl="0" indent="-203200" algn="l" rtl="0">
              <a:lnSpc>
                <a:spcPct val="100000"/>
              </a:lnSpc>
              <a:spcBef>
                <a:spcPts val="0"/>
              </a:spcBef>
              <a:spcAft>
                <a:spcPts val="0"/>
              </a:spcAft>
              <a:buSzPts val="1000"/>
              <a:buAutoNum type="arabicPeriod" startAt="8"/>
            </a:pPr>
            <a:r>
              <a:rPr lang="en-AU" dirty="0"/>
              <a:t>Mary St Reserve currently holds a small playground with equipment favouring young children, a part netball/basket ball court with asphalt  and small gardens with no seating or water. The rest of the reserve is made up of cenotaph, RSL with disused bowling green and another Cenotaph. The RSL offers few services  to community except on a venue hire basis and as the location of a monthly farmers market and weekly </a:t>
            </a:r>
            <a:r>
              <a:rPr lang="en-AU" dirty="0" err="1"/>
              <a:t>scaleable</a:t>
            </a:r>
            <a:r>
              <a:rPr lang="en-AU" dirty="0"/>
              <a:t> model builders club and a dog day. There is is no veteran’s welfare programs. HBCC funded sustainability, food and well being programs have not eventuated nor adapted to the online delivery. Mary St reserve is in proximity to new developments for which additional open space will be valuable. </a:t>
            </a:r>
            <a:endParaRPr dirty="0"/>
          </a:p>
        </p:txBody>
      </p:sp>
      <p:sp>
        <p:nvSpPr>
          <p:cNvPr id="146" name="Google Shape;14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AU"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95300" lvl="0" indent="-228600" algn="l" rtl="0">
              <a:lnSpc>
                <a:spcPct val="100000"/>
              </a:lnSpc>
              <a:spcBef>
                <a:spcPts val="0"/>
              </a:spcBef>
              <a:spcAft>
                <a:spcPts val="0"/>
              </a:spcAft>
              <a:buSzPts val="800"/>
              <a:buFont typeface="+mj-lt"/>
              <a:buAutoNum type="arabicPeriod" startAt="10"/>
            </a:pPr>
            <a:r>
              <a:rPr lang="en-AU" dirty="0"/>
              <a:t>Design for pedestrian crossing has been significantly changed from EES..  The properties pictured are overshadowed by the structure akin to a multi storey building on boundary. There is insufficient space for children to safely access the pedestrian bridge. There has been huge loss of canopy to widen freeway and an additional 30,000 vehicles a day. Increase of air and noise pollution not entirely addressed by barriers.. Representation has been made to Melissa Horne, Jacinta Allan and to HBCC to support the voluntary acquisition of these properties by the state and to create a pocket park which will  have a number of social and health benefits. It creates a landscaped area:  safe access to stairs and from ramps; a play space in an area with lots of children; increases % of open space in, planting for WGTP tree program close to affected residents; mitigates poor air and noise quality; and screening to protect privacy of residents from pedestrian crossing and its 360 CCTV. </a:t>
            </a:r>
            <a:endParaRPr dirty="0"/>
          </a:p>
          <a:p>
            <a:pPr marL="457200" lvl="0" indent="-190500" algn="l" rtl="0">
              <a:lnSpc>
                <a:spcPct val="100000"/>
              </a:lnSpc>
              <a:spcBef>
                <a:spcPts val="0"/>
              </a:spcBef>
              <a:spcAft>
                <a:spcPts val="0"/>
              </a:spcAft>
              <a:buSzPts val="800"/>
              <a:buFont typeface="Arial"/>
              <a:buAutoNum type="arabicPeriod" startAt="10"/>
            </a:pPr>
            <a:r>
              <a:rPr lang="en-AU" dirty="0"/>
              <a:t> Residents oppose the traffic planning for Melbourne Rd Development Application  (</a:t>
            </a:r>
            <a:r>
              <a:rPr lang="en-AU" sz="900" dirty="0">
                <a:latin typeface="Arial"/>
                <a:ea typeface="Arial"/>
                <a:cs typeface="Arial"/>
                <a:sym typeface="Arial"/>
              </a:rPr>
              <a:t>Planning permit application PA1945411.</a:t>
            </a:r>
            <a:endParaRPr sz="900" dirty="0">
              <a:latin typeface="Arial"/>
              <a:ea typeface="Arial"/>
              <a:cs typeface="Arial"/>
              <a:sym typeface="Arial"/>
            </a:endParaRPr>
          </a:p>
          <a:p>
            <a:pPr marL="457200" lvl="0" indent="-190500" algn="l" rtl="0">
              <a:lnSpc>
                <a:spcPct val="100000"/>
              </a:lnSpc>
              <a:spcBef>
                <a:spcPts val="0"/>
              </a:spcBef>
              <a:spcAft>
                <a:spcPts val="0"/>
              </a:spcAft>
              <a:buSzPts val="800"/>
              <a:buFont typeface="Arial"/>
              <a:buAutoNum type="arabicPeriod" startAt="10"/>
            </a:pPr>
            <a:r>
              <a:rPr lang="en-AU" dirty="0"/>
              <a:t>Support the Precinct 15 plan for Birmingham St to be a cycle and pedestrian link connecting to school and activity centre. Dispersal of underground car park to Birmingham and Cullen St will create a rat run to Hudsons Rd and The Avenue rather than providing direct access to Melbourne Rd from the UGL intersection. Birmingham St is not wide enough to accommodate street parking, two way traffic and a Share User Path. This will become a high volume  pedestrian and cycling pathway and the interests of active transport should be prioritized over personal car use of residents in an area with good levels of public transport – bus and train. </a:t>
            </a:r>
            <a:endParaRPr dirty="0"/>
          </a:p>
        </p:txBody>
      </p:sp>
      <p:sp>
        <p:nvSpPr>
          <p:cNvPr id="156" name="Google Shape;15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AU"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9" name="Google Shape;3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hyperlink" Target="https://www.change.org/p/build-a-better-hall-street?utm_source=share_petition&amp;utm_medium=custom_url&amp;recruited_by_id=43079700-eda3-012f-a70e-40401fa5e37a"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www.change.org/p/build-a-better-hall-stree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b0b10454cb_0_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6000"/>
              <a:buNone/>
            </a:pPr>
            <a:r>
              <a:rPr lang="en-AU"/>
              <a:t>Spotswood and South Kingsville </a:t>
            </a:r>
            <a:endParaRPr/>
          </a:p>
        </p:txBody>
      </p:sp>
      <p:sp>
        <p:nvSpPr>
          <p:cNvPr id="90" name="Google Shape;90;gb0b10454cb_0_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2400"/>
              <a:buNone/>
            </a:pPr>
            <a:r>
              <a:rPr lang="en-AU"/>
              <a:t>Better West Inc - Better Places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9" name="Google Shape;169;p24"/>
          <p:cNvPicPr preferRelativeResize="0"/>
          <p:nvPr/>
        </p:nvPicPr>
        <p:blipFill rotWithShape="1">
          <a:blip r:embed="rId3">
            <a:alphaModFix/>
          </a:blip>
          <a:srcRect/>
          <a:stretch/>
        </p:blipFill>
        <p:spPr>
          <a:xfrm>
            <a:off x="8163276" y="0"/>
            <a:ext cx="3925050" cy="2493200"/>
          </a:xfrm>
          <a:prstGeom prst="rect">
            <a:avLst/>
          </a:prstGeom>
          <a:noFill/>
          <a:ln>
            <a:noFill/>
          </a:ln>
        </p:spPr>
      </p:pic>
      <p:sp>
        <p:nvSpPr>
          <p:cNvPr id="168" name="Google Shape;168;p24"/>
          <p:cNvSpPr txBox="1"/>
          <p:nvPr/>
        </p:nvSpPr>
        <p:spPr>
          <a:xfrm>
            <a:off x="471744" y="1929116"/>
            <a:ext cx="11428500" cy="309285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2000"/>
              <a:buFont typeface="Arial"/>
              <a:buNone/>
            </a:pPr>
            <a:r>
              <a:rPr lang="en-AU" sz="2400" b="1" i="0" u="none" strike="noStrike" cap="none" dirty="0">
                <a:solidFill>
                  <a:schemeClr val="dk1"/>
                </a:solidFill>
                <a:latin typeface="Arial"/>
                <a:ea typeface="Arial"/>
                <a:cs typeface="Arial"/>
                <a:sym typeface="Arial"/>
              </a:rPr>
              <a:t>Hudsons Rd </a:t>
            </a:r>
            <a:r>
              <a:rPr lang="en-AU" sz="2400" i="0" u="none" strike="noStrike" cap="none" baseline="-25000" dirty="0">
                <a:solidFill>
                  <a:schemeClr val="dk1"/>
                </a:solidFill>
                <a:latin typeface="Arial"/>
                <a:ea typeface="Arial"/>
                <a:cs typeface="Arial"/>
                <a:sym typeface="Arial"/>
              </a:rPr>
              <a:t>13</a:t>
            </a:r>
            <a:endParaRPr sz="2400" i="0" u="none" strike="noStrike" cap="none" baseline="-25000" dirty="0">
              <a:solidFill>
                <a:schemeClr val="dk1"/>
              </a:solidFill>
              <a:latin typeface="Arial"/>
              <a:ea typeface="Arial"/>
              <a:cs typeface="Arial"/>
              <a:sym typeface="Arial"/>
            </a:endParaRPr>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Traffic calming through engineered treatments. Insert separated cycle track, trees, street furniture and water, sensitive urban design features. </a:t>
            </a:r>
            <a:endParaRPr sz="2400" b="0" i="0" u="none" strike="noStrike" cap="none" dirty="0">
              <a:solidFill>
                <a:schemeClr val="dk1"/>
              </a:solidFill>
              <a:latin typeface="Arial"/>
              <a:ea typeface="Arial"/>
              <a:cs typeface="Arial"/>
              <a:sym typeface="Arial"/>
            </a:endParaRPr>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Pedestrian crossing at 200m intervals to slow traffic, </a:t>
            </a:r>
            <a:endParaRPr sz="2400" b="0" i="0" u="none" strike="noStrike" cap="none" dirty="0">
              <a:solidFill>
                <a:schemeClr val="dk1"/>
              </a:solidFill>
              <a:latin typeface="Arial"/>
              <a:ea typeface="Arial"/>
              <a:cs typeface="Arial"/>
              <a:sym typeface="Arial"/>
            </a:endParaRPr>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Street trees, </a:t>
            </a:r>
            <a:endParaRPr sz="2400" b="0" i="0" u="none" strike="noStrike" cap="none" dirty="0">
              <a:solidFill>
                <a:schemeClr val="dk1"/>
              </a:solidFill>
              <a:latin typeface="Arial"/>
              <a:ea typeface="Arial"/>
              <a:cs typeface="Arial"/>
              <a:sym typeface="Arial"/>
            </a:endParaRPr>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Separated bike path and lower speed limit  to calm traffic and inhibit heavy vehicles. </a:t>
            </a:r>
            <a:endParaRPr sz="2400" b="0"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AU" sz="2400" b="1" i="0" u="none" strike="noStrike" cap="none" dirty="0">
                <a:solidFill>
                  <a:schemeClr val="dk1"/>
                </a:solidFill>
                <a:latin typeface="Arial"/>
                <a:ea typeface="Arial"/>
                <a:cs typeface="Arial"/>
                <a:sym typeface="Arial"/>
              </a:rPr>
              <a:t>Residential streets</a:t>
            </a:r>
            <a:endParaRPr sz="24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2000"/>
              <a:buFont typeface="Arial"/>
              <a:buNone/>
            </a:pPr>
            <a:r>
              <a:rPr lang="en-AU" sz="2400" b="0" i="0" u="none" strike="noStrike" cap="none" dirty="0">
                <a:solidFill>
                  <a:schemeClr val="dk1"/>
                </a:solidFill>
                <a:latin typeface="Arial"/>
                <a:ea typeface="Arial"/>
                <a:cs typeface="Arial"/>
                <a:sym typeface="Arial"/>
              </a:rPr>
              <a:t>Consider alternate one way streets with chicanes supported by green infrastructure </a:t>
            </a:r>
            <a:endParaRPr sz="2400" b="0" i="0" u="none" strike="noStrike" cap="none" dirty="0">
              <a:solidFill>
                <a:schemeClr val="dk1"/>
              </a:solidFill>
              <a:latin typeface="Arial"/>
              <a:ea typeface="Arial"/>
              <a:cs typeface="Arial"/>
              <a:sym typeface="Arial"/>
            </a:endParaRPr>
          </a:p>
        </p:txBody>
      </p:sp>
      <p:sp>
        <p:nvSpPr>
          <p:cNvPr id="170" name="Google Shape;170;p24"/>
          <p:cNvSpPr txBox="1"/>
          <p:nvPr/>
        </p:nvSpPr>
        <p:spPr>
          <a:xfrm>
            <a:off x="471744" y="5021973"/>
            <a:ext cx="114702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400" b="1" i="0" u="none" strike="noStrike" cap="none" dirty="0">
                <a:solidFill>
                  <a:schemeClr val="dk1"/>
                </a:solidFill>
                <a:latin typeface="Arial"/>
                <a:ea typeface="Arial"/>
                <a:cs typeface="Arial"/>
                <a:sym typeface="Arial"/>
              </a:rPr>
              <a:t>Spotswood Station</a:t>
            </a:r>
            <a:r>
              <a:rPr lang="en-AU" sz="2400" b="1" i="0" u="none" strike="noStrike" cap="none" dirty="0">
                <a:solidFill>
                  <a:srgbClr val="000000"/>
                </a:solidFill>
                <a:latin typeface="Arial"/>
                <a:ea typeface="Arial"/>
                <a:cs typeface="Arial"/>
                <a:sym typeface="Arial"/>
              </a:rPr>
              <a:t> </a:t>
            </a:r>
            <a:r>
              <a:rPr lang="en-AU" sz="2400" b="0" i="0" u="none" strike="noStrike" cap="none" dirty="0">
                <a:solidFill>
                  <a:srgbClr val="000000"/>
                </a:solidFill>
                <a:latin typeface="Arial"/>
                <a:ea typeface="Arial"/>
                <a:cs typeface="Arial"/>
                <a:sym typeface="Arial"/>
              </a:rPr>
              <a:t>(Platform 1) Hope St</a:t>
            </a:r>
            <a:endParaRPr sz="2400" b="0" i="0" u="none" strike="noStrike" cap="none" dirty="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ts val="2000"/>
              <a:buFont typeface="Arial"/>
              <a:buChar char="•"/>
            </a:pPr>
            <a:r>
              <a:rPr lang="en-AU" sz="2400" b="0" i="0" u="none" strike="noStrike" cap="none" dirty="0">
                <a:solidFill>
                  <a:schemeClr val="dk1"/>
                </a:solidFill>
                <a:latin typeface="Arial"/>
                <a:ea typeface="Arial"/>
                <a:cs typeface="Arial"/>
                <a:sym typeface="Arial"/>
              </a:rPr>
              <a:t>Place making and urban greening around Spotswood station / shops. Closing streets Hope or Robert with plaza supporting seating, storage, shade and water bubblers. A gathering place.  Improve underpass – lights, CCTV and art work. </a:t>
            </a:r>
            <a:endParaRPr sz="2400" b="0" i="0" u="none" strike="noStrike" cap="none" dirty="0">
              <a:solidFill>
                <a:srgbClr val="000000"/>
              </a:solidFill>
              <a:latin typeface="Arial"/>
              <a:ea typeface="Arial"/>
              <a:cs typeface="Arial"/>
              <a:sym typeface="Arial"/>
            </a:endParaRPr>
          </a:p>
        </p:txBody>
      </p:sp>
      <p:sp>
        <p:nvSpPr>
          <p:cNvPr id="171" name="Google Shape;171;p24"/>
          <p:cNvSpPr txBox="1">
            <a:spLocks noGrp="1"/>
          </p:cNvSpPr>
          <p:nvPr>
            <p:ph type="title" idx="4294967295"/>
          </p:nvPr>
        </p:nvSpPr>
        <p:spPr>
          <a:xfrm>
            <a:off x="2956480" y="-280094"/>
            <a:ext cx="5206796"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AU" dirty="0"/>
              <a:t>Middle Spotswood </a:t>
            </a:r>
            <a:endParaRPr dirty="0"/>
          </a:p>
        </p:txBody>
      </p:sp>
      <p:sp>
        <p:nvSpPr>
          <p:cNvPr id="172" name="Google Shape;172;p24"/>
          <p:cNvSpPr txBox="1"/>
          <p:nvPr/>
        </p:nvSpPr>
        <p:spPr>
          <a:xfrm>
            <a:off x="522200" y="646456"/>
            <a:ext cx="7232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400" b="1" i="0" u="none" strike="noStrike" cap="none" dirty="0">
                <a:solidFill>
                  <a:schemeClr val="dk1"/>
                </a:solidFill>
                <a:latin typeface="Arial"/>
                <a:ea typeface="Arial"/>
                <a:cs typeface="Arial"/>
                <a:sym typeface="Arial"/>
              </a:rPr>
              <a:t>Melbourne Rd </a:t>
            </a:r>
            <a:endParaRPr sz="2400" b="1" i="0" u="none" strike="noStrike" cap="none" dirty="0">
              <a:solidFill>
                <a:schemeClr val="dk1"/>
              </a:solidFill>
              <a:latin typeface="Arial"/>
              <a:ea typeface="Arial"/>
              <a:cs typeface="Arial"/>
              <a:sym typeface="Arial"/>
            </a:endParaRPr>
          </a:p>
          <a:p>
            <a:pPr marL="444500" marR="0" lvl="0" indent="-342900" algn="l" rtl="0">
              <a:lnSpc>
                <a:spcPct val="10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Spotswood as entrance to Hobsons Bay and the peninsular - greening and art work </a:t>
            </a:r>
            <a:endParaRPr sz="2400" b="0" i="0" u="none" strike="noStrike" cap="none" dirty="0">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gaf6dc962a0_1_1"/>
          <p:cNvPicPr preferRelativeResize="0"/>
          <p:nvPr/>
        </p:nvPicPr>
        <p:blipFill rotWithShape="1">
          <a:blip r:embed="rId3">
            <a:alphaModFix/>
          </a:blip>
          <a:srcRect/>
          <a:stretch/>
        </p:blipFill>
        <p:spPr>
          <a:xfrm>
            <a:off x="8385875" y="-8"/>
            <a:ext cx="3870474" cy="2439925"/>
          </a:xfrm>
          <a:prstGeom prst="rect">
            <a:avLst/>
          </a:prstGeom>
          <a:noFill/>
          <a:ln>
            <a:noFill/>
          </a:ln>
        </p:spPr>
      </p:pic>
      <p:sp>
        <p:nvSpPr>
          <p:cNvPr id="178" name="Google Shape;178;gaf6dc962a0_1_1"/>
          <p:cNvSpPr txBox="1">
            <a:spLocks noGrp="1"/>
          </p:cNvSpPr>
          <p:nvPr>
            <p:ph type="title"/>
          </p:nvPr>
        </p:nvSpPr>
        <p:spPr>
          <a:xfrm>
            <a:off x="705025" y="3817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AU" dirty="0">
                <a:solidFill>
                  <a:srgbClr val="548135"/>
                </a:solidFill>
              </a:rPr>
              <a:t>East Spotswood</a:t>
            </a:r>
            <a:endParaRPr dirty="0">
              <a:solidFill>
                <a:srgbClr val="548135"/>
              </a:solidFill>
            </a:endParaRPr>
          </a:p>
        </p:txBody>
      </p:sp>
      <p:sp>
        <p:nvSpPr>
          <p:cNvPr id="179" name="Google Shape;179;gaf6dc962a0_1_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AU"/>
              <a:t>Better West Inc </a:t>
            </a:r>
            <a:endParaRPr/>
          </a:p>
        </p:txBody>
      </p:sp>
      <p:sp>
        <p:nvSpPr>
          <p:cNvPr id="180" name="Google Shape;180;gaf6dc962a0_1_1"/>
          <p:cNvSpPr/>
          <p:nvPr/>
        </p:nvSpPr>
        <p:spPr>
          <a:xfrm>
            <a:off x="274280" y="1281509"/>
            <a:ext cx="8805711" cy="43863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Planning scheme amendments suggested for land on Hudsons Rd (south east) to mitigate the establishment of new heavy industry / heavy vehicles with exemptions via Hudsons Rd to Melbourne Rd and freeway.</a:t>
            </a:r>
            <a:r>
              <a:rPr lang="en-AU" sz="2400" b="0" i="0" u="none" strike="noStrike" cap="none" baseline="-25000" dirty="0">
                <a:solidFill>
                  <a:schemeClr val="dk1"/>
                </a:solidFill>
                <a:latin typeface="Arial"/>
                <a:ea typeface="Arial"/>
                <a:cs typeface="Arial"/>
                <a:sym typeface="Arial"/>
              </a:rPr>
              <a:t>14,15</a:t>
            </a:r>
            <a:endParaRPr sz="2400" b="0" i="0" u="none" strike="noStrike" cap="none" dirty="0">
              <a:solidFill>
                <a:schemeClr val="dk1"/>
              </a:solidFill>
              <a:latin typeface="Arial"/>
              <a:ea typeface="Arial"/>
              <a:cs typeface="Arial"/>
              <a:sym typeface="Arial"/>
            </a:endParaRPr>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Full implementation of proposed landscape rehabilitation along southern bank of Stony Creek backwash and explore potential for expansion and linkage with surrounding land parcels.  </a:t>
            </a:r>
            <a:endParaRPr sz="2400" dirty="0"/>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Better lighting, connectivity and wayfinding to </a:t>
            </a:r>
            <a:r>
              <a:rPr lang="en-AU" sz="2400" b="0" i="0" u="none" strike="noStrike" cap="none" dirty="0" err="1">
                <a:solidFill>
                  <a:schemeClr val="dk1"/>
                </a:solidFill>
                <a:latin typeface="Arial"/>
                <a:ea typeface="Arial"/>
                <a:cs typeface="Arial"/>
                <a:sym typeface="Arial"/>
              </a:rPr>
              <a:t>Scienceworks</a:t>
            </a:r>
            <a:r>
              <a:rPr lang="en-AU" sz="2400" b="0" i="0" u="none" strike="noStrike" cap="none" dirty="0">
                <a:solidFill>
                  <a:schemeClr val="dk1"/>
                </a:solidFill>
                <a:latin typeface="Arial"/>
                <a:ea typeface="Arial"/>
                <a:cs typeface="Arial"/>
                <a:sym typeface="Arial"/>
              </a:rPr>
              <a:t>, Grazelands  and the Westgate Punt </a:t>
            </a:r>
            <a:endParaRPr sz="2400" dirty="0"/>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Pedestrian and cycle crossing of Douglas Parade linking </a:t>
            </a:r>
            <a:r>
              <a:rPr lang="en-AU" sz="2400" b="0" i="0" u="none" strike="noStrike" cap="none" dirty="0" err="1">
                <a:solidFill>
                  <a:schemeClr val="dk1"/>
                </a:solidFill>
                <a:latin typeface="Arial"/>
                <a:ea typeface="Arial"/>
                <a:cs typeface="Arial"/>
                <a:sym typeface="Arial"/>
              </a:rPr>
              <a:t>Scienceworks</a:t>
            </a:r>
            <a:r>
              <a:rPr lang="en-AU" sz="2400" b="0" i="0" u="none" strike="noStrike" cap="none" dirty="0">
                <a:solidFill>
                  <a:schemeClr val="dk1"/>
                </a:solidFill>
                <a:latin typeface="Arial"/>
                <a:ea typeface="Arial"/>
                <a:cs typeface="Arial"/>
                <a:sym typeface="Arial"/>
              </a:rPr>
              <a:t> to river (cycle paths and punt) </a:t>
            </a:r>
            <a:endParaRPr sz="2400" dirty="0"/>
          </a:p>
          <a:p>
            <a:pPr marL="444500" marR="0" lvl="0" indent="-342900" algn="l" rtl="0">
              <a:lnSpc>
                <a:spcPct val="90000"/>
              </a:lnSpc>
              <a:spcBef>
                <a:spcPts val="0"/>
              </a:spcBef>
              <a:spcAft>
                <a:spcPts val="0"/>
              </a:spcAft>
              <a:buClr>
                <a:schemeClr val="dk1"/>
              </a:buClr>
              <a:buSzPts val="2000"/>
              <a:buFont typeface="Arial"/>
              <a:buChar char="•"/>
            </a:pPr>
            <a:r>
              <a:rPr lang="en-AU" sz="2400" b="0" i="0" u="none" strike="noStrike" cap="none" dirty="0">
                <a:solidFill>
                  <a:schemeClr val="dk1"/>
                </a:solidFill>
                <a:latin typeface="Arial"/>
                <a:ea typeface="Arial"/>
                <a:cs typeface="Arial"/>
                <a:sym typeface="Arial"/>
              </a:rPr>
              <a:t>Development of the Glassworks Social Club for community or arts space and continuing support for Sleep Bus initiative.  </a:t>
            </a:r>
            <a:endParaRPr sz="2400" b="0" i="0" u="none" strike="noStrike" cap="none" dirty="0">
              <a:solidFill>
                <a:schemeClr val="dk1"/>
              </a:solidFill>
              <a:latin typeface="Arial"/>
              <a:ea typeface="Arial"/>
              <a:cs typeface="Arial"/>
              <a:sym typeface="Arial"/>
            </a:endParaRPr>
          </a:p>
        </p:txBody>
      </p:sp>
      <p:pic>
        <p:nvPicPr>
          <p:cNvPr id="181" name="Google Shape;181;gaf6dc962a0_1_1"/>
          <p:cNvPicPr preferRelativeResize="0"/>
          <p:nvPr/>
        </p:nvPicPr>
        <p:blipFill rotWithShape="1">
          <a:blip r:embed="rId4">
            <a:alphaModFix/>
          </a:blip>
          <a:srcRect/>
          <a:stretch/>
        </p:blipFill>
        <p:spPr>
          <a:xfrm>
            <a:off x="9315374" y="3328237"/>
            <a:ext cx="2011472" cy="2721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dirty="0">
                <a:hlinkClick r:id="rId3"/>
              </a:rPr>
              <a:t>Build a Better Hall St </a:t>
            </a:r>
            <a:endParaRPr dirty="0"/>
          </a:p>
        </p:txBody>
      </p:sp>
      <p:pic>
        <p:nvPicPr>
          <p:cNvPr id="188" name="Google Shape;188;p28"/>
          <p:cNvPicPr preferRelativeResize="0"/>
          <p:nvPr/>
        </p:nvPicPr>
        <p:blipFill rotWithShape="1">
          <a:blip r:embed="rId4">
            <a:alphaModFix/>
          </a:blip>
          <a:srcRect/>
          <a:stretch/>
        </p:blipFill>
        <p:spPr>
          <a:xfrm>
            <a:off x="277369" y="1498751"/>
            <a:ext cx="5638958" cy="3123665"/>
          </a:xfrm>
          <a:prstGeom prst="rect">
            <a:avLst/>
          </a:prstGeom>
          <a:noFill/>
          <a:ln>
            <a:noFill/>
          </a:ln>
        </p:spPr>
      </p:pic>
      <p:sp>
        <p:nvSpPr>
          <p:cNvPr id="189" name="Google Shape;189;p28"/>
          <p:cNvSpPr txBox="1"/>
          <p:nvPr/>
        </p:nvSpPr>
        <p:spPr>
          <a:xfrm>
            <a:off x="5916327" y="885979"/>
            <a:ext cx="6275673" cy="4440764"/>
          </a:xfrm>
          <a:prstGeom prst="rect">
            <a:avLst/>
          </a:prstGeom>
          <a:noFill/>
          <a:ln>
            <a:noFill/>
          </a:ln>
        </p:spPr>
        <p:txBody>
          <a:bodyPr spcFirstLastPara="1" wrap="square" lIns="91425" tIns="91425" rIns="91425" bIns="91425" anchor="t" anchorCtr="0">
            <a:noAutofit/>
          </a:bodyPr>
          <a:lstStyle/>
          <a:p>
            <a:pPr marL="101600">
              <a:buClr>
                <a:schemeClr val="dk1"/>
              </a:buClr>
              <a:buSzPts val="2000"/>
            </a:pPr>
            <a:r>
              <a:rPr lang="en-AU" sz="2400" dirty="0">
                <a:solidFill>
                  <a:schemeClr val="dk1"/>
                </a:solidFill>
              </a:rPr>
              <a:t>This proposal </a:t>
            </a:r>
          </a:p>
          <a:p>
            <a:pPr marL="444500" indent="-342900">
              <a:buClr>
                <a:schemeClr val="dk1"/>
              </a:buClr>
              <a:buSzPts val="2000"/>
              <a:buFont typeface="Arial" panose="020B0604020202020204" pitchFamily="34" charset="0"/>
              <a:buChar char="•"/>
            </a:pPr>
            <a:r>
              <a:rPr lang="en-AU" sz="2400" dirty="0">
                <a:solidFill>
                  <a:schemeClr val="dk1"/>
                </a:solidFill>
              </a:rPr>
              <a:t>Stops trucks from using Hall Street (n);</a:t>
            </a:r>
            <a:endParaRPr sz="2400" dirty="0">
              <a:solidFill>
                <a:schemeClr val="dk1"/>
              </a:solidFill>
            </a:endParaRPr>
          </a:p>
          <a:p>
            <a:pPr marL="444500" indent="-342900">
              <a:buClr>
                <a:schemeClr val="dk1"/>
              </a:buClr>
              <a:buSzPts val="2000"/>
              <a:buFont typeface="Arial"/>
              <a:buChar char="•"/>
            </a:pPr>
            <a:r>
              <a:rPr lang="en-AU" sz="2400" dirty="0">
                <a:solidFill>
                  <a:schemeClr val="dk1"/>
                </a:solidFill>
              </a:rPr>
              <a:t>Creates a safe pedestrian plaza at Hudsons Road;</a:t>
            </a:r>
            <a:endParaRPr sz="2400" dirty="0">
              <a:solidFill>
                <a:schemeClr val="dk1"/>
              </a:solidFill>
            </a:endParaRPr>
          </a:p>
          <a:p>
            <a:pPr marL="444500" indent="-342900">
              <a:buClr>
                <a:schemeClr val="dk1"/>
              </a:buClr>
              <a:buSzPts val="2000"/>
              <a:buFont typeface="Arial"/>
              <a:buChar char="•"/>
            </a:pPr>
            <a:r>
              <a:rPr lang="en-AU" sz="2400" dirty="0">
                <a:solidFill>
                  <a:schemeClr val="dk1"/>
                </a:solidFill>
              </a:rPr>
              <a:t>Closes Hall Street north of Simcock Avenue to create a community park (as per the Hobsons Bay Open Space Strategy);</a:t>
            </a:r>
            <a:endParaRPr sz="2400" dirty="0">
              <a:solidFill>
                <a:schemeClr val="dk1"/>
              </a:solidFill>
            </a:endParaRPr>
          </a:p>
          <a:p>
            <a:pPr marL="444500" indent="-342900">
              <a:buClr>
                <a:schemeClr val="dk1"/>
              </a:buClr>
              <a:buSzPts val="2000"/>
              <a:buFont typeface="Arial"/>
              <a:buChar char="•"/>
            </a:pPr>
            <a:r>
              <a:rPr lang="en-AU" sz="2400" dirty="0">
                <a:solidFill>
                  <a:schemeClr val="dk1"/>
                </a:solidFill>
              </a:rPr>
              <a:t>Adopts a 'trees lead' approach to city planning, design and delivery (as per the Hobsons Bay Urban Forest Strategy)</a:t>
            </a:r>
            <a:r>
              <a:rPr lang="en-AU" sz="2400" dirty="0">
                <a:solidFill>
                  <a:srgbClr val="363135"/>
                </a:solidFill>
              </a:rPr>
              <a:t>.</a:t>
            </a:r>
            <a:r>
              <a:rPr lang="en-AU" sz="2400" baseline="-25000" dirty="0">
                <a:solidFill>
                  <a:schemeClr val="dk1"/>
                </a:solidFill>
              </a:rPr>
              <a:t>16</a:t>
            </a:r>
            <a:endParaRPr sz="2400" dirty="0">
              <a:solidFill>
                <a:srgbClr val="363135"/>
              </a:solidFill>
            </a:endParaRPr>
          </a:p>
          <a:p>
            <a:pPr marL="0" lvl="0" indent="0" algn="l" rtl="0">
              <a:spcBef>
                <a:spcPts val="5100"/>
              </a:spcBef>
              <a:spcAft>
                <a:spcPts val="0"/>
              </a:spcAft>
              <a:buNone/>
            </a:pPr>
            <a:endParaRPr sz="2400"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a5d8d17b32_0_5"/>
          <p:cNvSpPr txBox="1"/>
          <p:nvPr/>
        </p:nvSpPr>
        <p:spPr>
          <a:xfrm>
            <a:off x="677525" y="842875"/>
            <a:ext cx="11103300" cy="117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n-AU" sz="2700" b="1" i="0" u="none" strike="noStrike" cap="none">
                <a:solidFill>
                  <a:schemeClr val="dk1"/>
                </a:solidFill>
                <a:latin typeface="Calibri"/>
                <a:ea typeface="Calibri"/>
                <a:cs typeface="Calibri"/>
                <a:sym typeface="Calibri"/>
              </a:rPr>
              <a:t>Improve connection to Spotswood’s two significant water connections, Stony Creek and the Maribyrnong River </a:t>
            </a:r>
            <a:endParaRPr sz="27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chemeClr val="dk1"/>
              </a:solidFill>
              <a:latin typeface="Calibri"/>
              <a:ea typeface="Calibri"/>
              <a:cs typeface="Calibri"/>
              <a:sym typeface="Calibri"/>
            </a:endParaRPr>
          </a:p>
        </p:txBody>
      </p:sp>
      <p:pic>
        <p:nvPicPr>
          <p:cNvPr id="196" name="Google Shape;196;ga5d8d17b32_0_5"/>
          <p:cNvPicPr preferRelativeResize="0"/>
          <p:nvPr/>
        </p:nvPicPr>
        <p:blipFill rotWithShape="1">
          <a:blip r:embed="rId3">
            <a:alphaModFix/>
          </a:blip>
          <a:srcRect/>
          <a:stretch/>
        </p:blipFill>
        <p:spPr>
          <a:xfrm>
            <a:off x="7271575" y="2469463"/>
            <a:ext cx="4163925" cy="3042875"/>
          </a:xfrm>
          <a:prstGeom prst="rect">
            <a:avLst/>
          </a:prstGeom>
          <a:noFill/>
          <a:ln>
            <a:noFill/>
          </a:ln>
        </p:spPr>
      </p:pic>
      <p:sp>
        <p:nvSpPr>
          <p:cNvPr id="197" name="Google Shape;197;ga5d8d17b32_0_5"/>
          <p:cNvSpPr txBox="1"/>
          <p:nvPr/>
        </p:nvSpPr>
        <p:spPr>
          <a:xfrm>
            <a:off x="594900" y="2346600"/>
            <a:ext cx="5998800" cy="367624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2400" b="0" i="0" u="none" strike="noStrike" cap="none" dirty="0">
                <a:solidFill>
                  <a:schemeClr val="dk1"/>
                </a:solidFill>
                <a:latin typeface="Calibri"/>
                <a:ea typeface="Calibri"/>
                <a:cs typeface="Calibri"/>
                <a:sym typeface="Calibri"/>
              </a:rPr>
              <a:t>Spotswood is currently almost completely disconnected from these two important landscape features. Yes, ports and oil infrastructure is a barrier but we must plan for a long term future when the pipe are removed and heavy industry in this area declines. The WGTP SUP will help but this should just be the beginning to a rediscovered connection to water and place for Spotswood.</a:t>
            </a:r>
          </a:p>
          <a:p>
            <a:pPr marL="0" marR="0" lvl="0" indent="0" algn="l" rtl="0">
              <a:lnSpc>
                <a:spcPct val="100000"/>
              </a:lnSpc>
              <a:spcBef>
                <a:spcPts val="0"/>
              </a:spcBef>
              <a:spcAft>
                <a:spcPts val="0"/>
              </a:spcAft>
              <a:buClr>
                <a:schemeClr val="dk1"/>
              </a:buClr>
              <a:buSzPts val="1100"/>
              <a:buFont typeface="Arial"/>
              <a:buNone/>
            </a:pPr>
            <a:endParaRPr sz="2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a5d8d17b32_0_34"/>
          <p:cNvSpPr txBox="1"/>
          <p:nvPr/>
        </p:nvSpPr>
        <p:spPr>
          <a:xfrm>
            <a:off x="512275" y="776700"/>
            <a:ext cx="10278600" cy="87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chemeClr val="dk1"/>
                </a:solidFill>
                <a:latin typeface="Calibri"/>
                <a:ea typeface="Calibri"/>
                <a:cs typeface="Calibri"/>
                <a:sym typeface="Calibri"/>
              </a:rPr>
              <a:t>Urban Forest and Canopy cover Targets </a:t>
            </a: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 name="Google Shape;204;ga5d8d17b32_0_34"/>
          <p:cNvSpPr txBox="1"/>
          <p:nvPr/>
        </p:nvSpPr>
        <p:spPr>
          <a:xfrm>
            <a:off x="875850" y="1768200"/>
            <a:ext cx="4197300" cy="37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AU" sz="2200" b="0" i="0" u="none" strike="noStrike" cap="none" dirty="0">
                <a:solidFill>
                  <a:schemeClr val="dk1"/>
                </a:solidFill>
                <a:latin typeface="Calibri"/>
                <a:ea typeface="Calibri"/>
                <a:cs typeface="Calibri"/>
                <a:sym typeface="Calibri"/>
              </a:rPr>
              <a:t>HBCC’s Urban Forest Strategy is a good start but developments such as the one at Birmingham Street are likely to destroy significant old trees. If these are to be replaced somehow planning must start now. Trees take a long time to grow! </a:t>
            </a: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AU" sz="2200" b="0" i="0" u="none" strike="noStrike" cap="none" dirty="0">
                <a:solidFill>
                  <a:schemeClr val="dk1"/>
                </a:solidFill>
                <a:latin typeface="Calibri"/>
                <a:ea typeface="Calibri"/>
                <a:cs typeface="Calibri"/>
                <a:sym typeface="Calibri"/>
              </a:rPr>
              <a:t>Work with local communities to map out how Council level urban forest targets will be met for specific neighbourhoods, what kind of planting and where. </a:t>
            </a:r>
            <a:endParaRPr sz="2200" b="0" i="0" u="none" strike="noStrike" cap="none" dirty="0">
              <a:solidFill>
                <a:schemeClr val="dk1"/>
              </a:solidFill>
              <a:latin typeface="Calibri"/>
              <a:ea typeface="Calibri"/>
              <a:cs typeface="Calibri"/>
              <a:sym typeface="Calibri"/>
            </a:endParaRPr>
          </a:p>
        </p:txBody>
      </p:sp>
      <p:pic>
        <p:nvPicPr>
          <p:cNvPr id="205" name="Google Shape;205;ga5d8d17b32_0_34"/>
          <p:cNvPicPr preferRelativeResize="0"/>
          <p:nvPr/>
        </p:nvPicPr>
        <p:blipFill rotWithShape="1">
          <a:blip r:embed="rId3">
            <a:alphaModFix/>
          </a:blip>
          <a:srcRect/>
          <a:stretch/>
        </p:blipFill>
        <p:spPr>
          <a:xfrm>
            <a:off x="5225550" y="1804800"/>
            <a:ext cx="6273723" cy="3127418"/>
          </a:xfrm>
          <a:prstGeom prst="rect">
            <a:avLst/>
          </a:prstGeom>
          <a:noFill/>
          <a:ln>
            <a:noFill/>
          </a:ln>
        </p:spPr>
      </p:pic>
      <p:sp>
        <p:nvSpPr>
          <p:cNvPr id="2" name="TextBox 1">
            <a:extLst>
              <a:ext uri="{FF2B5EF4-FFF2-40B4-BE49-F238E27FC236}">
                <a16:creationId xmlns:a16="http://schemas.microsoft.com/office/drawing/2014/main" id="{E93E713E-E8F7-BE41-94FD-28D0DF3B723A}"/>
              </a:ext>
            </a:extLst>
          </p:cNvPr>
          <p:cNvSpPr txBox="1"/>
          <p:nvPr/>
        </p:nvSpPr>
        <p:spPr>
          <a:xfrm>
            <a:off x="5457825" y="5172075"/>
            <a:ext cx="6041448" cy="1107996"/>
          </a:xfrm>
          <a:prstGeom prst="rect">
            <a:avLst/>
          </a:prstGeom>
          <a:noFill/>
        </p:spPr>
        <p:txBody>
          <a:bodyPr wrap="square" rtlCol="0">
            <a:spAutoFit/>
          </a:bodyPr>
          <a:lstStyle/>
          <a:p>
            <a:r>
              <a:rPr lang="en-US" sz="2200" dirty="0"/>
              <a:t>Opportunities to identify a program of small street/</a:t>
            </a:r>
            <a:r>
              <a:rPr lang="en-US" sz="2200" dirty="0" err="1"/>
              <a:t>neighbourhood</a:t>
            </a:r>
            <a:r>
              <a:rPr lang="en-US" sz="2200" dirty="0"/>
              <a:t> projects over a period of time in next stage of Better Place,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a5d8d17b32_0_9"/>
          <p:cNvSpPr txBox="1"/>
          <p:nvPr/>
        </p:nvSpPr>
        <p:spPr>
          <a:xfrm>
            <a:off x="1057625" y="875850"/>
            <a:ext cx="9667200" cy="64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3200" b="1" i="0" u="none" strike="noStrike" cap="none">
                <a:solidFill>
                  <a:schemeClr val="dk1"/>
                </a:solidFill>
                <a:latin typeface="Calibri"/>
                <a:ea typeface="Calibri"/>
                <a:cs typeface="Calibri"/>
                <a:sym typeface="Calibri"/>
              </a:rPr>
              <a:t>Integrated Water Management</a:t>
            </a:r>
            <a:endParaRPr sz="3200" b="1" i="0" u="none" strike="noStrike" cap="none">
              <a:solidFill>
                <a:srgbClr val="000000"/>
              </a:solidFill>
              <a:latin typeface="Calibri"/>
              <a:ea typeface="Calibri"/>
              <a:cs typeface="Calibri"/>
              <a:sym typeface="Calibri"/>
            </a:endParaRPr>
          </a:p>
        </p:txBody>
      </p:sp>
      <p:sp>
        <p:nvSpPr>
          <p:cNvPr id="212" name="Google Shape;212;ga5d8d17b32_0_9"/>
          <p:cNvSpPr txBox="1"/>
          <p:nvPr/>
        </p:nvSpPr>
        <p:spPr>
          <a:xfrm>
            <a:off x="717900" y="1520250"/>
            <a:ext cx="4660200" cy="350285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en-AU" sz="2400" dirty="0">
                <a:solidFill>
                  <a:schemeClr val="dk1"/>
                </a:solidFill>
                <a:latin typeface="Calibri"/>
                <a:ea typeface="Calibri"/>
                <a:cs typeface="Calibri"/>
                <a:sym typeface="Calibri"/>
              </a:rPr>
              <a:t>Provide more </a:t>
            </a:r>
            <a:r>
              <a:rPr lang="en-AU" sz="2400" b="0" i="0" u="none" strike="noStrike" cap="none" dirty="0">
                <a:solidFill>
                  <a:schemeClr val="dk1"/>
                </a:solidFill>
                <a:latin typeface="Calibri"/>
                <a:ea typeface="Calibri"/>
                <a:cs typeface="Calibri"/>
                <a:sym typeface="Calibri"/>
              </a:rPr>
              <a:t>water sensitive urban design (WSUD) </a:t>
            </a:r>
            <a:r>
              <a:rPr lang="en-AU" sz="2400" dirty="0">
                <a:solidFill>
                  <a:schemeClr val="dk1"/>
                </a:solidFill>
                <a:latin typeface="Calibri"/>
                <a:ea typeface="Calibri"/>
                <a:cs typeface="Calibri"/>
                <a:sym typeface="Calibri"/>
              </a:rPr>
              <a:t>and</a:t>
            </a:r>
            <a:r>
              <a:rPr lang="en-AU" sz="2400" b="0" i="0" u="none" strike="noStrike" cap="none" dirty="0">
                <a:solidFill>
                  <a:schemeClr val="dk1"/>
                </a:solidFill>
                <a:latin typeface="Calibri"/>
                <a:ea typeface="Calibri"/>
                <a:cs typeface="Calibri"/>
                <a:sym typeface="Calibri"/>
              </a:rPr>
              <a:t> stormwater harvesting in Spotswood </a:t>
            </a:r>
            <a:r>
              <a:rPr lang="en-AU" sz="2400" dirty="0">
                <a:solidFill>
                  <a:schemeClr val="dk1"/>
                </a:solidFill>
                <a:latin typeface="Calibri"/>
                <a:ea typeface="Calibri"/>
                <a:cs typeface="Calibri"/>
                <a:sym typeface="Calibri"/>
              </a:rPr>
              <a:t>and</a:t>
            </a:r>
            <a:r>
              <a:rPr lang="en-AU" sz="2400" b="0" i="0" u="none" strike="noStrike" cap="none" dirty="0">
                <a:solidFill>
                  <a:schemeClr val="dk1"/>
                </a:solidFill>
                <a:latin typeface="Calibri"/>
                <a:ea typeface="Calibri"/>
                <a:cs typeface="Calibri"/>
                <a:sym typeface="Calibri"/>
              </a:rPr>
              <a:t> </a:t>
            </a:r>
            <a:r>
              <a:rPr lang="en-AU" sz="2400" b="0" i="0" u="none" strike="noStrike" cap="none" dirty="0" err="1">
                <a:solidFill>
                  <a:schemeClr val="dk1"/>
                </a:solidFill>
                <a:latin typeface="Calibri"/>
                <a:ea typeface="Calibri"/>
                <a:cs typeface="Calibri"/>
                <a:sym typeface="Calibri"/>
              </a:rPr>
              <a:t>Sth</a:t>
            </a:r>
            <a:r>
              <a:rPr lang="en-AU" sz="2400" b="0" i="0" u="none" strike="noStrike" cap="none" dirty="0">
                <a:solidFill>
                  <a:schemeClr val="dk1"/>
                </a:solidFill>
                <a:latin typeface="Calibri"/>
                <a:ea typeface="Calibri"/>
                <a:cs typeface="Calibri"/>
                <a:sym typeface="Calibri"/>
              </a:rPr>
              <a:t> Kingsville. </a:t>
            </a:r>
            <a:r>
              <a:rPr lang="en-AU" sz="2400" dirty="0">
                <a:solidFill>
                  <a:schemeClr val="dk1"/>
                </a:solidFill>
                <a:latin typeface="Calibri"/>
                <a:ea typeface="Calibri"/>
                <a:cs typeface="Calibri"/>
                <a:sym typeface="Calibri"/>
              </a:rPr>
              <a:t>WSUD</a:t>
            </a:r>
            <a:r>
              <a:rPr lang="en-AU" sz="2400" b="0" i="0" u="none" strike="noStrike" cap="none" dirty="0">
                <a:solidFill>
                  <a:schemeClr val="dk1"/>
                </a:solidFill>
                <a:latin typeface="Calibri"/>
                <a:ea typeface="Calibri"/>
                <a:cs typeface="Calibri"/>
                <a:sym typeface="Calibri"/>
              </a:rPr>
              <a:t> in our streetscapes can help to provide </a:t>
            </a:r>
            <a:r>
              <a:rPr lang="en-AU" sz="2400" dirty="0">
                <a:solidFill>
                  <a:schemeClr val="dk1"/>
                </a:solidFill>
                <a:latin typeface="Calibri"/>
                <a:ea typeface="Calibri"/>
                <a:cs typeface="Calibri"/>
                <a:sym typeface="Calibri"/>
              </a:rPr>
              <a:t>more water for greening and cooling, act as traffic calming, and reduce pollution into our waterways.</a:t>
            </a: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900"/>
              <a:buFont typeface="Arial"/>
              <a:buNone/>
            </a:pPr>
            <a:endParaRPr sz="2400" dirty="0">
              <a:solidFill>
                <a:schemeClr val="dk1"/>
              </a:solidFill>
              <a:latin typeface="Calibri"/>
              <a:ea typeface="Calibri"/>
              <a:cs typeface="Calibri"/>
              <a:sym typeface="Calibri"/>
            </a:endParaRPr>
          </a:p>
        </p:txBody>
      </p:sp>
      <p:pic>
        <p:nvPicPr>
          <p:cNvPr id="213" name="Google Shape;213;ga5d8d17b32_0_9"/>
          <p:cNvPicPr preferRelativeResize="0"/>
          <p:nvPr/>
        </p:nvPicPr>
        <p:blipFill rotWithShape="1">
          <a:blip r:embed="rId3">
            <a:alphaModFix/>
          </a:blip>
          <a:srcRect/>
          <a:stretch/>
        </p:blipFill>
        <p:spPr>
          <a:xfrm>
            <a:off x="6018950" y="1985963"/>
            <a:ext cx="5705475" cy="2886075"/>
          </a:xfrm>
          <a:prstGeom prst="rect">
            <a:avLst/>
          </a:prstGeom>
          <a:noFill/>
          <a:ln>
            <a:noFill/>
          </a:ln>
        </p:spPr>
      </p:pic>
      <p:sp>
        <p:nvSpPr>
          <p:cNvPr id="2" name="Rectangle 1">
            <a:extLst>
              <a:ext uri="{FF2B5EF4-FFF2-40B4-BE49-F238E27FC236}">
                <a16:creationId xmlns:a16="http://schemas.microsoft.com/office/drawing/2014/main" id="{27DFDA7E-9D60-0C4D-A356-EB5961D523CE}"/>
              </a:ext>
            </a:extLst>
          </p:cNvPr>
          <p:cNvSpPr/>
          <p:nvPr/>
        </p:nvSpPr>
        <p:spPr>
          <a:xfrm>
            <a:off x="781349" y="5119485"/>
            <a:ext cx="10943076" cy="1200329"/>
          </a:xfrm>
          <a:prstGeom prst="rect">
            <a:avLst/>
          </a:prstGeom>
        </p:spPr>
        <p:txBody>
          <a:bodyPr wrap="square">
            <a:spAutoFit/>
          </a:bodyPr>
          <a:lstStyle/>
          <a:p>
            <a:pPr lvl="0">
              <a:buSzPts val="1900"/>
            </a:pPr>
            <a:r>
              <a:rPr lang="en-AU" sz="2400" dirty="0">
                <a:solidFill>
                  <a:schemeClr val="dk1"/>
                </a:solidFill>
                <a:latin typeface="Calibri"/>
                <a:ea typeface="Calibri"/>
                <a:cs typeface="Calibri"/>
                <a:sym typeface="Calibri"/>
              </a:rPr>
              <a:t>Better West support the stormwater harvesting project planned for the Donald Mclean Reserve and the use of this water to irrigate the passive open space in the reserve. </a:t>
            </a:r>
            <a:endParaRPr lang="en-AU" sz="240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t>Pedestrian, Cyclist and Public Transport Network </a:t>
            </a:r>
            <a:endParaRPr/>
          </a:p>
        </p:txBody>
      </p:sp>
      <p:pic>
        <p:nvPicPr>
          <p:cNvPr id="220" name="Google Shape;220;p30"/>
          <p:cNvPicPr preferRelativeResize="0"/>
          <p:nvPr/>
        </p:nvPicPr>
        <p:blipFill rotWithShape="1">
          <a:blip r:embed="rId3">
            <a:alphaModFix/>
          </a:blip>
          <a:srcRect/>
          <a:stretch/>
        </p:blipFill>
        <p:spPr>
          <a:xfrm>
            <a:off x="538794" y="1930400"/>
            <a:ext cx="3312113" cy="2362200"/>
          </a:xfrm>
          <a:prstGeom prst="rect">
            <a:avLst/>
          </a:prstGeom>
          <a:noFill/>
          <a:ln>
            <a:noFill/>
          </a:ln>
        </p:spPr>
      </p:pic>
      <p:sp>
        <p:nvSpPr>
          <p:cNvPr id="221" name="Google Shape;221;p30"/>
          <p:cNvSpPr txBox="1"/>
          <p:nvPr/>
        </p:nvSpPr>
        <p:spPr>
          <a:xfrm>
            <a:off x="4093793" y="1027906"/>
            <a:ext cx="7879131"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AU" sz="2000" b="1" i="0" u="none" strike="noStrike" cap="none" dirty="0">
                <a:solidFill>
                  <a:srgbClr val="000000"/>
                </a:solidFill>
                <a:latin typeface="Arial"/>
                <a:ea typeface="Arial"/>
                <a:cs typeface="Arial"/>
                <a:sym typeface="Arial"/>
              </a:rPr>
              <a:t>Spotswood station</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Pedestrian crossing over Hope St north and Hudsons Rd (west)</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Consider a one way street with more extensive plaza, greenery, set down area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Car park on Simcock Ave with fees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Close Hall St north of Hudsons and have crossing for cycles</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Keep LX – removing it would induce more traffic.</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AU" sz="2000" b="1" i="0" u="none" strike="noStrike" cap="none" dirty="0">
                <a:solidFill>
                  <a:srgbClr val="000000"/>
                </a:solidFill>
                <a:latin typeface="Arial"/>
                <a:ea typeface="Arial"/>
                <a:cs typeface="Arial"/>
                <a:sym typeface="Arial"/>
              </a:rPr>
              <a:t>West Gate Tunnel Pathway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New St  (Slide 7)</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Hall St  Revisit SUP and road design (See Build better Hall St Slide 12)</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AU" sz="2000" b="1" i="0" u="none" strike="noStrike" cap="none" dirty="0">
                <a:solidFill>
                  <a:srgbClr val="000000"/>
                </a:solidFill>
                <a:latin typeface="Arial"/>
                <a:ea typeface="Arial"/>
                <a:cs typeface="Arial"/>
                <a:sym typeface="Arial"/>
              </a:rPr>
              <a:t>Key Existing pathways </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AU" sz="2000" b="0" i="0" u="none" strike="noStrike" cap="none" dirty="0">
                <a:solidFill>
                  <a:srgbClr val="000000"/>
                </a:solidFill>
                <a:latin typeface="Arial"/>
                <a:ea typeface="Arial"/>
                <a:cs typeface="Arial"/>
                <a:sym typeface="Arial"/>
              </a:rPr>
              <a:t>There is conflict with traffic plans for Melbourne Rd development Precinct 17).</a:t>
            </a:r>
            <a:r>
              <a:rPr lang="en-AU" sz="2000" b="0" i="0" u="none" strike="noStrike" cap="none" baseline="-25000" dirty="0">
                <a:solidFill>
                  <a:srgbClr val="000000"/>
                </a:solidFill>
                <a:latin typeface="Arial"/>
                <a:ea typeface="Arial"/>
                <a:cs typeface="Arial"/>
                <a:sym typeface="Arial"/>
              </a:rPr>
              <a:t>19  </a:t>
            </a:r>
            <a:r>
              <a:rPr lang="en-AU" sz="2000" b="0" i="0" u="none" strike="noStrike" cap="none" dirty="0">
                <a:solidFill>
                  <a:srgbClr val="000000"/>
                </a:solidFill>
                <a:latin typeface="Arial"/>
                <a:ea typeface="Arial"/>
                <a:cs typeface="Arial"/>
                <a:sym typeface="Arial"/>
              </a:rPr>
              <a:t>and recommendations for Precinct 15.</a:t>
            </a:r>
            <a:endParaRPr sz="2000" b="0" i="0" u="none" strike="noStrike" cap="none" dirty="0">
              <a:solidFill>
                <a:srgbClr val="000000"/>
              </a:solidFill>
              <a:latin typeface="Arial"/>
              <a:ea typeface="Arial"/>
              <a:cs typeface="Arial"/>
              <a:sym typeface="Arial"/>
            </a:endParaRPr>
          </a:p>
        </p:txBody>
      </p:sp>
      <p:sp>
        <p:nvSpPr>
          <p:cNvPr id="222" name="Google Shape;222;p30"/>
          <p:cNvSpPr txBox="1"/>
          <p:nvPr/>
        </p:nvSpPr>
        <p:spPr>
          <a:xfrm>
            <a:off x="369824" y="5119392"/>
            <a:ext cx="10642600" cy="1631175"/>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1800"/>
            </a:pPr>
            <a:r>
              <a:rPr lang="en-AU" sz="2000" b="1" i="0" u="none" strike="noStrike" cap="none" dirty="0">
                <a:solidFill>
                  <a:srgbClr val="000000"/>
                </a:solidFill>
                <a:latin typeface="Arial"/>
                <a:ea typeface="Arial"/>
                <a:cs typeface="Arial"/>
                <a:sym typeface="Arial"/>
              </a:rPr>
              <a:t>Pedestrian Crossings</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AU" sz="2000" b="0" i="0" u="none" strike="noStrike" cap="none" dirty="0" err="1">
                <a:solidFill>
                  <a:srgbClr val="000000"/>
                </a:solidFill>
                <a:latin typeface="Arial"/>
                <a:ea typeface="Arial"/>
                <a:cs typeface="Arial"/>
                <a:sym typeface="Arial"/>
              </a:rPr>
              <a:t>Blackshaws</a:t>
            </a:r>
            <a:r>
              <a:rPr lang="en-AU" sz="2000" b="0" i="0" u="none" strike="noStrike" cap="none" dirty="0">
                <a:solidFill>
                  <a:srgbClr val="000000"/>
                </a:solidFill>
                <a:latin typeface="Arial"/>
                <a:ea typeface="Arial"/>
                <a:cs typeface="Arial"/>
                <a:sym typeface="Arial"/>
              </a:rPr>
              <a:t> Rd at Sutton St, Vernon St, New St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AU" sz="2000" b="0" i="0" u="none" strike="noStrike" cap="none" dirty="0">
                <a:solidFill>
                  <a:srgbClr val="000000"/>
                </a:solidFill>
                <a:latin typeface="Arial"/>
                <a:ea typeface="Arial"/>
                <a:cs typeface="Arial"/>
                <a:sym typeface="Arial"/>
              </a:rPr>
              <a:t>Concerned about crossing of SUP at Hyde St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AU" sz="2000" b="0" i="0" u="none" strike="noStrike" cap="none" dirty="0">
                <a:solidFill>
                  <a:srgbClr val="000000"/>
                </a:solidFill>
                <a:latin typeface="Arial"/>
                <a:ea typeface="Arial"/>
                <a:cs typeface="Arial"/>
                <a:sym typeface="Arial"/>
              </a:rPr>
              <a:t>Recommend road closure of Hall St at Simcock Ave intersection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AU" sz="2000" b="0" i="0" u="none" strike="noStrike" cap="none" dirty="0">
                <a:solidFill>
                  <a:srgbClr val="000000"/>
                </a:solidFill>
                <a:latin typeface="Arial"/>
                <a:ea typeface="Arial"/>
                <a:cs typeface="Arial"/>
                <a:sym typeface="Arial"/>
              </a:rPr>
              <a:t>Support way finding and pedestrian crossing of Douglas Parade to support Westgate punt</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1"/>
          <p:cNvPicPr preferRelativeResize="0"/>
          <p:nvPr/>
        </p:nvPicPr>
        <p:blipFill rotWithShape="1">
          <a:blip r:embed="rId3">
            <a:alphaModFix/>
          </a:blip>
          <a:srcRect/>
          <a:stretch/>
        </p:blipFill>
        <p:spPr>
          <a:xfrm>
            <a:off x="256386" y="324963"/>
            <a:ext cx="4706738" cy="3513221"/>
          </a:xfrm>
          <a:prstGeom prst="rect">
            <a:avLst/>
          </a:prstGeom>
          <a:noFill/>
          <a:ln>
            <a:noFill/>
          </a:ln>
        </p:spPr>
      </p:pic>
      <p:sp>
        <p:nvSpPr>
          <p:cNvPr id="229" name="Google Shape;229;p31"/>
          <p:cNvSpPr txBox="1"/>
          <p:nvPr/>
        </p:nvSpPr>
        <p:spPr>
          <a:xfrm>
            <a:off x="5211073" y="785544"/>
            <a:ext cx="6633375" cy="59092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AU" sz="2000" b="1" i="0" u="none" strike="noStrike" cap="none" dirty="0">
                <a:solidFill>
                  <a:srgbClr val="000000"/>
                </a:solidFill>
                <a:latin typeface="Arial"/>
                <a:ea typeface="Arial"/>
                <a:cs typeface="Arial"/>
                <a:sym typeface="Arial"/>
              </a:rPr>
              <a:t>Traffic management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2000" b="0" i="0" u="none" strike="noStrike" cap="none" dirty="0">
                <a:solidFill>
                  <a:srgbClr val="000000"/>
                </a:solidFill>
                <a:latin typeface="Arial"/>
                <a:ea typeface="Arial"/>
                <a:cs typeface="Arial"/>
                <a:sym typeface="Arial"/>
              </a:rPr>
              <a:t>Truck bans are an ineffective strategy in managing heavy vehicles with most having a local destination. Volume will increase as industrial land is converted to warehousing industry. Require land use change to limit heavy traffic.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Clear routing for businesses located in industrial zoned land east of railway to use Douglas </a:t>
            </a:r>
            <a:r>
              <a:rPr lang="en-AU" sz="2000" b="0" i="0" u="none" strike="noStrike" cap="none" dirty="0" err="1">
                <a:solidFill>
                  <a:srgbClr val="000000"/>
                </a:solidFill>
                <a:latin typeface="Arial"/>
                <a:ea typeface="Arial"/>
                <a:cs typeface="Arial"/>
                <a:sym typeface="Arial"/>
              </a:rPr>
              <a:t>Pde</a:t>
            </a:r>
            <a:r>
              <a:rPr lang="en-AU" sz="2000" b="0" i="0" u="none" strike="noStrike" cap="none" dirty="0">
                <a:solidFill>
                  <a:srgbClr val="000000"/>
                </a:solidFill>
                <a:latin typeface="Arial"/>
                <a:ea typeface="Arial"/>
                <a:cs typeface="Arial"/>
                <a:sym typeface="Arial"/>
              </a:rPr>
              <a:t> for access to West via ramp and Hyde St for destination in east.</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err="1">
                <a:solidFill>
                  <a:srgbClr val="000000"/>
                </a:solidFill>
                <a:latin typeface="Arial"/>
                <a:ea typeface="Arial"/>
                <a:cs typeface="Arial"/>
                <a:sym typeface="Arial"/>
              </a:rPr>
              <a:t>Blackshaws</a:t>
            </a:r>
            <a:r>
              <a:rPr lang="en-AU" sz="2000" b="0" i="0" u="none" strike="noStrike" cap="none" dirty="0">
                <a:solidFill>
                  <a:srgbClr val="000000"/>
                </a:solidFill>
                <a:latin typeface="Arial"/>
                <a:ea typeface="Arial"/>
                <a:cs typeface="Arial"/>
                <a:sym typeface="Arial"/>
              </a:rPr>
              <a:t> Rd pedestrian crossings needed to extend existing links to park lands and shops.</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Signalise  Kernot and The Avenue intersection</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2000" b="1" i="0" u="none" strike="noStrike" cap="none" dirty="0">
                <a:solidFill>
                  <a:srgbClr val="000000"/>
                </a:solidFill>
                <a:latin typeface="Arial"/>
                <a:ea typeface="Arial"/>
                <a:cs typeface="Arial"/>
                <a:sym typeface="Arial"/>
              </a:rPr>
              <a:t>WGTP </a:t>
            </a:r>
            <a:r>
              <a:rPr lang="en-AU" sz="2000" b="0" i="0" u="none" strike="noStrike" cap="none" dirty="0">
                <a:solidFill>
                  <a:srgbClr val="000000"/>
                </a:solidFill>
                <a:latin typeface="Arial"/>
                <a:ea typeface="Arial"/>
                <a:cs typeface="Arial"/>
                <a:sym typeface="Arial"/>
              </a:rPr>
              <a:t>is part of the problem. It effectively moves the  burden of heavy vehicles from arterial roads in Maribyrnong and increases heavy vehicle traffic on </a:t>
            </a:r>
            <a:r>
              <a:rPr lang="en-AU" sz="2000" b="0" i="0" u="none" strike="noStrike" cap="none" dirty="0" err="1">
                <a:solidFill>
                  <a:srgbClr val="000000"/>
                </a:solidFill>
                <a:latin typeface="Arial"/>
                <a:ea typeface="Arial"/>
                <a:cs typeface="Arial"/>
                <a:sym typeface="Arial"/>
              </a:rPr>
              <a:t>Blackshaws</a:t>
            </a:r>
            <a:r>
              <a:rPr lang="en-AU" sz="2000" b="0" i="0" u="none" strike="noStrike" cap="none" dirty="0">
                <a:solidFill>
                  <a:srgbClr val="000000"/>
                </a:solidFill>
                <a:latin typeface="Arial"/>
                <a:ea typeface="Arial"/>
                <a:cs typeface="Arial"/>
                <a:sym typeface="Arial"/>
              </a:rPr>
              <a:t> Rd, Melbourne Rd and Hudsons Rd to access its asset. It will draw heavy vehicles and smaller freight vehicles </a:t>
            </a:r>
            <a:r>
              <a:rPr lang="en-AU" sz="2000" dirty="0"/>
              <a:t>east bound </a:t>
            </a:r>
            <a:r>
              <a:rPr lang="en-AU" sz="2000" b="0" i="0" u="none" strike="noStrike" cap="none" dirty="0">
                <a:solidFill>
                  <a:srgbClr val="000000"/>
                </a:solidFill>
                <a:latin typeface="Arial"/>
                <a:ea typeface="Arial"/>
                <a:cs typeface="Arial"/>
                <a:sym typeface="Arial"/>
              </a:rPr>
              <a:t>via the WG Bridge</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800" b="0" i="0" u="none" strike="noStrike" cap="none" dirty="0">
              <a:solidFill>
                <a:srgbClr val="000000"/>
              </a:solidFill>
              <a:latin typeface="Arial"/>
              <a:ea typeface="Arial"/>
              <a:cs typeface="Arial"/>
              <a:sym typeface="Arial"/>
            </a:endParaRPr>
          </a:p>
        </p:txBody>
      </p:sp>
      <p:sp>
        <p:nvSpPr>
          <p:cNvPr id="230" name="Google Shape;230;p31"/>
          <p:cNvSpPr txBox="1"/>
          <p:nvPr/>
        </p:nvSpPr>
        <p:spPr>
          <a:xfrm>
            <a:off x="273543" y="4107563"/>
            <a:ext cx="4813555"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AU" sz="2000" b="1" i="0" u="none" strike="noStrike" cap="none" dirty="0">
                <a:solidFill>
                  <a:srgbClr val="000000"/>
                </a:solidFill>
                <a:latin typeface="Arial"/>
                <a:ea typeface="Arial"/>
                <a:cs typeface="Arial"/>
                <a:sym typeface="Arial"/>
              </a:rPr>
              <a:t>Level Crossing </a:t>
            </a:r>
            <a:endParaRPr sz="2000" b="1"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No support for LX removal on Hudsons Rd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AU" sz="2000" b="0" i="0" u="none" strike="noStrike" cap="none" dirty="0">
                <a:solidFill>
                  <a:srgbClr val="000000"/>
                </a:solidFill>
                <a:latin typeface="Arial"/>
                <a:ea typeface="Arial"/>
                <a:cs typeface="Arial"/>
                <a:sym typeface="Arial"/>
              </a:rPr>
              <a:t>Support LX removal South Kingsville and reengineering roundabout Moresby St, </a:t>
            </a:r>
            <a:r>
              <a:rPr lang="en-AU" sz="2000" b="0" i="0" u="none" strike="noStrike" cap="none" dirty="0" err="1">
                <a:solidFill>
                  <a:srgbClr val="000000"/>
                </a:solidFill>
                <a:latin typeface="Arial"/>
                <a:ea typeface="Arial"/>
                <a:cs typeface="Arial"/>
                <a:sym typeface="Arial"/>
              </a:rPr>
              <a:t>Brunell</a:t>
            </a:r>
            <a:r>
              <a:rPr lang="en-AU" sz="2000" b="0" i="0" u="none" strike="noStrike" cap="none" dirty="0">
                <a:solidFill>
                  <a:srgbClr val="000000"/>
                </a:solidFill>
                <a:latin typeface="Arial"/>
                <a:ea typeface="Arial"/>
                <a:cs typeface="Arial"/>
                <a:sym typeface="Arial"/>
              </a:rPr>
              <a:t> St. </a:t>
            </a:r>
            <a:endParaRPr sz="2000" b="0" i="0" u="none" strike="noStrike" cap="none" dirty="0">
              <a:solidFill>
                <a:srgbClr val="000000"/>
              </a:solidFill>
              <a:latin typeface="Arial"/>
              <a:ea typeface="Arial"/>
              <a:cs typeface="Arial"/>
              <a:sym typeface="Arial"/>
            </a:endParaRPr>
          </a:p>
        </p:txBody>
      </p:sp>
      <p:sp>
        <p:nvSpPr>
          <p:cNvPr id="231" name="Google Shape;231;p31"/>
          <p:cNvSpPr txBox="1"/>
          <p:nvPr/>
        </p:nvSpPr>
        <p:spPr>
          <a:xfrm>
            <a:off x="5302980" y="16103"/>
            <a:ext cx="492154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AU" sz="4400" b="0" i="0" u="none" strike="noStrike" cap="none" dirty="0">
                <a:solidFill>
                  <a:srgbClr val="000000"/>
                </a:solidFill>
                <a:latin typeface="Arial"/>
                <a:ea typeface="Arial"/>
                <a:cs typeface="Arial"/>
                <a:sym typeface="Arial"/>
              </a:rPr>
              <a:t>Vehicular Network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2524EA-7869-204E-B156-DC7D358D8590}"/>
              </a:ext>
            </a:extLst>
          </p:cNvPr>
          <p:cNvSpPr/>
          <p:nvPr/>
        </p:nvSpPr>
        <p:spPr>
          <a:xfrm>
            <a:off x="617383" y="1612999"/>
            <a:ext cx="11030739" cy="4493538"/>
          </a:xfrm>
          <a:prstGeom prst="rect">
            <a:avLst/>
          </a:prstGeom>
        </p:spPr>
        <p:txBody>
          <a:bodyPr wrap="square">
            <a:spAutoFit/>
          </a:bodyPr>
          <a:lstStyle/>
          <a:p>
            <a:pPr lvl="0">
              <a:buSzPts val="1400"/>
            </a:pPr>
            <a:r>
              <a:rPr lang="en-AU" sz="2200" b="1" dirty="0"/>
              <a:t>Car parking management </a:t>
            </a:r>
            <a:endParaRPr lang="en-AU" sz="2200" dirty="0"/>
          </a:p>
          <a:p>
            <a:pPr lvl="0">
              <a:buSzPts val="1400"/>
            </a:pPr>
            <a:r>
              <a:rPr lang="en-AU" sz="2200" dirty="0"/>
              <a:t>Research</a:t>
            </a:r>
            <a:r>
              <a:rPr lang="en-AU" sz="2200" baseline="-25000" dirty="0"/>
              <a:t>18</a:t>
            </a:r>
            <a:r>
              <a:rPr lang="en-AU" sz="2200" dirty="0"/>
              <a:t> shows that provision of free car parking: </a:t>
            </a:r>
          </a:p>
          <a:p>
            <a:pPr marL="457200" lvl="0" indent="-457200">
              <a:buSzPts val="1400"/>
              <a:buFont typeface="Arial" panose="020B0604020202020204" pitchFamily="34" charset="0"/>
              <a:buChar char="•"/>
            </a:pPr>
            <a:r>
              <a:rPr lang="en-AU" sz="2200" b="1" dirty="0"/>
              <a:t>induces</a:t>
            </a:r>
            <a:r>
              <a:rPr lang="en-AU" sz="2200" dirty="0"/>
              <a:t> use of cars </a:t>
            </a:r>
          </a:p>
          <a:p>
            <a:pPr marL="457200" lvl="0" indent="-457200">
              <a:buSzPts val="1400"/>
              <a:buFont typeface="Arial" panose="020B0604020202020204" pitchFamily="34" charset="0"/>
              <a:buChar char="•"/>
            </a:pPr>
            <a:r>
              <a:rPr lang="en-AU" sz="2200" dirty="0"/>
              <a:t>wastes valuable public space,  </a:t>
            </a:r>
          </a:p>
          <a:p>
            <a:pPr marL="457200" lvl="0" indent="-457200">
              <a:buSzPts val="1400"/>
              <a:buFont typeface="Arial" panose="020B0604020202020204" pitchFamily="34" charset="0"/>
              <a:buChar char="•"/>
            </a:pPr>
            <a:r>
              <a:rPr lang="en-AU" sz="2200" dirty="0"/>
              <a:t>increases competition for street parking for residents, and </a:t>
            </a:r>
          </a:p>
          <a:p>
            <a:pPr marL="457200" lvl="0" indent="-457200">
              <a:buSzPts val="1400"/>
              <a:buFont typeface="Arial" panose="020B0604020202020204" pitchFamily="34" charset="0"/>
              <a:buChar char="•"/>
            </a:pPr>
            <a:r>
              <a:rPr lang="en-AU" sz="2200" dirty="0"/>
              <a:t>does not increase volume of customers for street traders.</a:t>
            </a:r>
          </a:p>
          <a:p>
            <a:pPr lvl="0">
              <a:buSzPts val="1400"/>
            </a:pPr>
            <a:r>
              <a:rPr lang="en-AU" sz="2200" dirty="0"/>
              <a:t> Recommend disincentivising commuter parking:</a:t>
            </a:r>
          </a:p>
          <a:p>
            <a:pPr marL="285750" lvl="0" indent="-285750">
              <a:buSzPts val="1400"/>
              <a:buFont typeface="Arial"/>
              <a:buChar char="•"/>
            </a:pPr>
            <a:r>
              <a:rPr lang="en-AU" sz="2200" dirty="0"/>
              <a:t>Time limited local parking with resident passes </a:t>
            </a:r>
          </a:p>
          <a:p>
            <a:pPr marL="285750" lvl="0" indent="-285750">
              <a:buSzPts val="1400"/>
              <a:buFont typeface="Arial"/>
              <a:buChar char="•"/>
            </a:pPr>
            <a:r>
              <a:rPr lang="en-AU" sz="2200" dirty="0"/>
              <a:t>Incentivise bus use by reviewing routes and timetables for 10 and 20 minutes services, </a:t>
            </a:r>
            <a:r>
              <a:rPr lang="en-AU" sz="2200" dirty="0" err="1"/>
              <a:t>Flexiservice</a:t>
            </a:r>
            <a:r>
              <a:rPr lang="en-AU" sz="2200" dirty="0"/>
              <a:t> (</a:t>
            </a:r>
            <a:r>
              <a:rPr lang="en-AU" sz="2200" dirty="0" err="1"/>
              <a:t>eg</a:t>
            </a:r>
            <a:r>
              <a:rPr lang="en-AU" sz="2200" dirty="0"/>
              <a:t> Rowville) </a:t>
            </a:r>
          </a:p>
          <a:p>
            <a:pPr marL="285750" lvl="0" indent="-285750">
              <a:buSzPts val="1400"/>
              <a:buFont typeface="Arial"/>
              <a:buChar char="•"/>
            </a:pPr>
            <a:r>
              <a:rPr lang="en-AU" sz="2200" dirty="0"/>
              <a:t>Provide active transport infrastructure to Spotswood Station and Primary School such as ‘walking </a:t>
            </a:r>
            <a:r>
              <a:rPr lang="en-AU" sz="2200" dirty="0" err="1"/>
              <a:t>bus’</a:t>
            </a:r>
            <a:r>
              <a:rPr lang="en-AU" sz="2200" dirty="0"/>
              <a:t> to local schools (job creation) and safe storage of bikes </a:t>
            </a:r>
          </a:p>
          <a:p>
            <a:pPr marL="285750" lvl="0" indent="-285750">
              <a:buSzPts val="1400"/>
              <a:buFont typeface="Arial"/>
              <a:buChar char="•"/>
            </a:pPr>
            <a:r>
              <a:rPr lang="en-AU" sz="2200" dirty="0"/>
              <a:t>Advocate and engage state government to open Paisley station. </a:t>
            </a:r>
          </a:p>
        </p:txBody>
      </p:sp>
      <p:sp>
        <p:nvSpPr>
          <p:cNvPr id="3" name="Google Shape;231;p31">
            <a:extLst>
              <a:ext uri="{FF2B5EF4-FFF2-40B4-BE49-F238E27FC236}">
                <a16:creationId xmlns:a16="http://schemas.microsoft.com/office/drawing/2014/main" id="{23F44C90-FE98-8546-914B-61376EB063CD}"/>
              </a:ext>
            </a:extLst>
          </p:cNvPr>
          <p:cNvSpPr txBox="1"/>
          <p:nvPr/>
        </p:nvSpPr>
        <p:spPr>
          <a:xfrm>
            <a:off x="487140" y="259943"/>
            <a:ext cx="492154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AU" sz="4400" b="0" i="0" u="none" strike="noStrike" cap="none" dirty="0">
                <a:solidFill>
                  <a:srgbClr val="000000"/>
                </a:solidFill>
                <a:latin typeface="Arial"/>
                <a:ea typeface="Arial"/>
                <a:cs typeface="Arial"/>
                <a:sym typeface="Arial"/>
              </a:rPr>
              <a:t>Vehicular Network </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75928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t>Public Places and Spaces</a:t>
            </a:r>
            <a:endParaRPr/>
          </a:p>
        </p:txBody>
      </p:sp>
      <p:pic>
        <p:nvPicPr>
          <p:cNvPr id="238" name="Google Shape;238;p32"/>
          <p:cNvPicPr preferRelativeResize="0"/>
          <p:nvPr/>
        </p:nvPicPr>
        <p:blipFill rotWithShape="1">
          <a:blip r:embed="rId3">
            <a:alphaModFix/>
          </a:blip>
          <a:srcRect/>
          <a:stretch/>
        </p:blipFill>
        <p:spPr>
          <a:xfrm>
            <a:off x="7726300" y="0"/>
            <a:ext cx="4465699" cy="3194624"/>
          </a:xfrm>
          <a:prstGeom prst="rect">
            <a:avLst/>
          </a:prstGeom>
          <a:noFill/>
          <a:ln>
            <a:noFill/>
          </a:ln>
        </p:spPr>
      </p:pic>
      <p:sp>
        <p:nvSpPr>
          <p:cNvPr id="239" name="Google Shape;239;p32"/>
          <p:cNvSpPr txBox="1"/>
          <p:nvPr/>
        </p:nvSpPr>
        <p:spPr>
          <a:xfrm>
            <a:off x="490763" y="1415887"/>
            <a:ext cx="6570000"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rgbClr val="000000"/>
                </a:solidFill>
                <a:latin typeface="Arial"/>
                <a:ea typeface="Arial"/>
                <a:cs typeface="Arial"/>
                <a:sym typeface="Arial"/>
              </a:rPr>
              <a:t>Primary Open Space</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Design  more prominent welcome to HB on Melbourne Rd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DMR -Reinstate cricket nets at the original location additional landscaping on The Avenue </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Edwards Reserve – more shade and connection to New and Watson Streets.</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rgbClr val="000000"/>
                </a:solidFill>
                <a:latin typeface="Arial"/>
                <a:ea typeface="Arial"/>
                <a:cs typeface="Arial"/>
                <a:sym typeface="Arial"/>
              </a:rPr>
              <a:t>Secondary /Pocket parks</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Do not renew leases on Mary St Reserve, retain one cenotaph and redevelop as </a:t>
            </a:r>
            <a:r>
              <a:rPr lang="en-AU" sz="2000" dirty="0"/>
              <a:t> reserve as open space and </a:t>
            </a:r>
            <a:r>
              <a:rPr lang="en-AU" sz="2000" b="0" i="0" u="none" strike="noStrike" cap="none" dirty="0">
                <a:solidFill>
                  <a:srgbClr val="000000"/>
                </a:solidFill>
                <a:latin typeface="Arial"/>
                <a:ea typeface="Arial"/>
                <a:cs typeface="Arial"/>
                <a:sym typeface="Arial"/>
              </a:rPr>
              <a:t>community managed Hub</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Advocate for voluntary acquisition of affected houses in Ferguson St Spotswood for pocket park</a:t>
            </a:r>
            <a:endParaRPr sz="20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Moresby St greening </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p:txBody>
      </p:sp>
      <p:sp>
        <p:nvSpPr>
          <p:cNvPr id="240" name="Google Shape;240;p32"/>
          <p:cNvSpPr txBox="1"/>
          <p:nvPr/>
        </p:nvSpPr>
        <p:spPr>
          <a:xfrm>
            <a:off x="7356325" y="3194625"/>
            <a:ext cx="4697400" cy="306669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chemeClr val="dk1"/>
                </a:solidFill>
                <a:latin typeface="Arial"/>
                <a:ea typeface="Arial"/>
                <a:cs typeface="Arial"/>
                <a:sym typeface="Arial"/>
              </a:rPr>
              <a:t>Share User Paths  </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chemeClr val="dk1"/>
                </a:solidFill>
                <a:latin typeface="Arial"/>
                <a:ea typeface="Arial"/>
                <a:cs typeface="Arial"/>
                <a:sym typeface="Arial"/>
              </a:rPr>
              <a:t>Preference for separated paths (Use SUP as temporary measures)</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AU" sz="2000" b="1" i="0" u="none" strike="noStrike" cap="none" dirty="0">
                <a:solidFill>
                  <a:schemeClr val="dk1"/>
                </a:solidFill>
                <a:latin typeface="Arial"/>
                <a:ea typeface="Arial"/>
                <a:cs typeface="Arial"/>
                <a:sym typeface="Arial"/>
              </a:rPr>
              <a:t>Linkages </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r>
              <a:rPr lang="en-AU" sz="2000" b="0" i="0" u="none" strike="noStrike" cap="none" dirty="0">
                <a:solidFill>
                  <a:schemeClr val="dk1"/>
                </a:solidFill>
                <a:latin typeface="Arial"/>
                <a:ea typeface="Arial"/>
                <a:cs typeface="Arial"/>
                <a:sym typeface="Arial"/>
              </a:rPr>
              <a:t>Clearer linkages to schools via WGT pedestrian bridge - St Margaret Mary School to </a:t>
            </a:r>
            <a:r>
              <a:rPr lang="en-AU" sz="2000" b="0" i="0" u="none" strike="noStrike" cap="none" dirty="0" err="1">
                <a:solidFill>
                  <a:schemeClr val="dk1"/>
                </a:solidFill>
                <a:latin typeface="Arial"/>
                <a:ea typeface="Arial"/>
                <a:cs typeface="Arial"/>
                <a:sym typeface="Arial"/>
              </a:rPr>
              <a:t>Wembly</a:t>
            </a:r>
            <a:r>
              <a:rPr lang="en-AU" sz="2000" b="0" i="0" u="none" strike="noStrike" cap="none" dirty="0">
                <a:solidFill>
                  <a:schemeClr val="dk1"/>
                </a:solidFill>
                <a:latin typeface="Arial"/>
                <a:ea typeface="Arial"/>
                <a:cs typeface="Arial"/>
                <a:sym typeface="Arial"/>
              </a:rPr>
              <a:t> Primary connectivity to </a:t>
            </a:r>
            <a:r>
              <a:rPr lang="en-AU" sz="2000" b="0" i="0" u="none" strike="noStrike" cap="none" dirty="0" err="1">
                <a:solidFill>
                  <a:schemeClr val="dk1"/>
                </a:solidFill>
                <a:latin typeface="Arial"/>
                <a:ea typeface="Arial"/>
                <a:cs typeface="Arial"/>
                <a:sym typeface="Arial"/>
              </a:rPr>
              <a:t>Wembly</a:t>
            </a:r>
            <a:r>
              <a:rPr lang="en-AU" sz="2000" b="0" i="0" u="none" strike="noStrike" cap="none" dirty="0">
                <a:solidFill>
                  <a:schemeClr val="dk1"/>
                </a:solidFill>
                <a:latin typeface="Arial"/>
                <a:ea typeface="Arial"/>
                <a:cs typeface="Arial"/>
                <a:sym typeface="Arial"/>
              </a:rPr>
              <a:t> St shopping strip</a:t>
            </a:r>
            <a:endParaRPr sz="2000" b="0" i="0" u="none" strike="noStrike" cap="none"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a5d8d17b32_0_13"/>
          <p:cNvSpPr txBox="1"/>
          <p:nvPr/>
        </p:nvSpPr>
        <p:spPr>
          <a:xfrm>
            <a:off x="925425" y="908900"/>
            <a:ext cx="9650700" cy="64082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2400" b="1" i="0" u="none" strike="noStrike" cap="none">
                <a:solidFill>
                  <a:schemeClr val="dk1"/>
                </a:solidFill>
                <a:latin typeface="Calibri"/>
                <a:ea typeface="Calibri"/>
                <a:cs typeface="Calibri"/>
                <a:sym typeface="Calibri"/>
              </a:rPr>
              <a:t>Acknowledgement of Traditional Owners</a:t>
            </a:r>
            <a:endParaRPr sz="2400" b="1" i="0" u="none" strike="noStrike" cap="none">
              <a:solidFill>
                <a:srgbClr val="000000"/>
              </a:solidFill>
              <a:latin typeface="Calibri"/>
              <a:ea typeface="Calibri"/>
              <a:cs typeface="Calibri"/>
              <a:sym typeface="Calibri"/>
            </a:endParaRPr>
          </a:p>
        </p:txBody>
      </p:sp>
      <p:sp>
        <p:nvSpPr>
          <p:cNvPr id="97" name="Google Shape;97;ga5d8d17b32_0_13"/>
          <p:cNvSpPr txBox="1"/>
          <p:nvPr/>
        </p:nvSpPr>
        <p:spPr>
          <a:xfrm>
            <a:off x="859275" y="1900350"/>
            <a:ext cx="4981500" cy="401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2400" dirty="0">
                <a:solidFill>
                  <a:srgbClr val="3C4043"/>
                </a:solidFill>
                <a:highlight>
                  <a:srgbClr val="FFFFFF"/>
                </a:highlight>
                <a:latin typeface="Roboto"/>
                <a:ea typeface="Roboto"/>
                <a:cs typeface="Roboto"/>
                <a:sym typeface="Roboto"/>
              </a:rPr>
              <a:t>There is tens of thousands of years of history in what is now know as Spotswood and South Kingsville. Subject to the consent of Boon Wurrung traditional owners, this could be done through signage and story telling in our parks and public spaces.</a:t>
            </a:r>
            <a:endParaRPr sz="2400" b="0" i="0" u="none" strike="noStrike" cap="none" dirty="0">
              <a:solidFill>
                <a:srgbClr val="000000"/>
              </a:solidFill>
              <a:latin typeface="Calibri"/>
              <a:ea typeface="Calibri"/>
              <a:cs typeface="Calibri"/>
              <a:sym typeface="Calibri"/>
            </a:endParaRPr>
          </a:p>
        </p:txBody>
      </p:sp>
      <p:pic>
        <p:nvPicPr>
          <p:cNvPr id="98" name="Google Shape;98;ga5d8d17b32_0_13"/>
          <p:cNvPicPr preferRelativeResize="0"/>
          <p:nvPr/>
        </p:nvPicPr>
        <p:blipFill rotWithShape="1">
          <a:blip r:embed="rId3">
            <a:alphaModFix/>
          </a:blip>
          <a:srcRect/>
          <a:stretch/>
        </p:blipFill>
        <p:spPr>
          <a:xfrm>
            <a:off x="5973289" y="1900351"/>
            <a:ext cx="4981512" cy="34079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t>Shops and Service </a:t>
            </a:r>
            <a:endParaRPr/>
          </a:p>
        </p:txBody>
      </p:sp>
      <p:pic>
        <p:nvPicPr>
          <p:cNvPr id="246" name="Google Shape;246;p33"/>
          <p:cNvPicPr preferRelativeResize="0"/>
          <p:nvPr/>
        </p:nvPicPr>
        <p:blipFill rotWithShape="1">
          <a:blip r:embed="rId3">
            <a:alphaModFix/>
          </a:blip>
          <a:srcRect/>
          <a:stretch/>
        </p:blipFill>
        <p:spPr>
          <a:xfrm>
            <a:off x="6524682" y="365125"/>
            <a:ext cx="5367214" cy="3727096"/>
          </a:xfrm>
          <a:prstGeom prst="rect">
            <a:avLst/>
          </a:prstGeom>
          <a:noFill/>
          <a:ln>
            <a:noFill/>
          </a:ln>
        </p:spPr>
      </p:pic>
      <p:sp>
        <p:nvSpPr>
          <p:cNvPr id="247" name="Google Shape;247;p33"/>
          <p:cNvSpPr txBox="1"/>
          <p:nvPr/>
        </p:nvSpPr>
        <p:spPr>
          <a:xfrm>
            <a:off x="442913" y="1440808"/>
            <a:ext cx="6081769" cy="47089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rgbClr val="000000"/>
                </a:solidFill>
                <a:latin typeface="Arial"/>
                <a:ea typeface="Arial"/>
                <a:cs typeface="Arial"/>
                <a:sym typeface="Arial"/>
              </a:rPr>
              <a:t>Main Shopping areas</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err="1">
                <a:solidFill>
                  <a:srgbClr val="000000"/>
                </a:solidFill>
                <a:latin typeface="Arial"/>
                <a:ea typeface="Arial"/>
                <a:cs typeface="Arial"/>
                <a:sym typeface="Arial"/>
              </a:rPr>
              <a:t>McLister</a:t>
            </a:r>
            <a:r>
              <a:rPr lang="en-AU" sz="2000" b="0" i="0" u="none" strike="noStrike" cap="none" dirty="0">
                <a:solidFill>
                  <a:srgbClr val="000000"/>
                </a:solidFill>
                <a:latin typeface="Arial"/>
                <a:ea typeface="Arial"/>
                <a:cs typeface="Arial"/>
                <a:sym typeface="Arial"/>
              </a:rPr>
              <a:t> retail development will expand options but needs connection to Hudsons Rd shopping precinct and traffic routing</a:t>
            </a:r>
            <a:r>
              <a:rPr lang="en-AU" sz="2000" dirty="0"/>
              <a:t> protect walking and cycling routes and access to school </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The separation of </a:t>
            </a:r>
            <a:r>
              <a:rPr lang="en-AU" sz="2000" b="0" i="0" u="none" strike="noStrike" cap="none" dirty="0" err="1">
                <a:solidFill>
                  <a:srgbClr val="000000"/>
                </a:solidFill>
                <a:latin typeface="Arial"/>
                <a:ea typeface="Arial"/>
                <a:cs typeface="Arial"/>
                <a:sym typeface="Arial"/>
              </a:rPr>
              <a:t>Scienceworks</a:t>
            </a:r>
            <a:r>
              <a:rPr lang="en-AU" sz="2000" b="0" i="0" u="none" strike="noStrike" cap="none" dirty="0">
                <a:solidFill>
                  <a:srgbClr val="000000"/>
                </a:solidFill>
                <a:latin typeface="Arial"/>
                <a:ea typeface="Arial"/>
                <a:cs typeface="Arial"/>
                <a:sym typeface="Arial"/>
              </a:rPr>
              <a:t> and Grazelands by industrial zoning is problematic. Visy pocket parks and mural an improvement. </a:t>
            </a:r>
            <a:r>
              <a:rPr lang="en-AU" sz="2000" b="0" i="0" u="none" strike="noStrike" cap="none" baseline="-25000" dirty="0">
                <a:solidFill>
                  <a:srgbClr val="000000"/>
                </a:solidFill>
                <a:latin typeface="Arial"/>
                <a:ea typeface="Arial"/>
                <a:cs typeface="Arial"/>
                <a:sym typeface="Arial"/>
              </a:rPr>
              <a:t>19</a:t>
            </a:r>
            <a:endParaRPr sz="2000" b="0" i="0" u="none" strike="noStrike" cap="none" baseline="-250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Central Neighbourhood spine is compromised by traffic management for precinct 17. </a:t>
            </a:r>
            <a:r>
              <a:rPr lang="en-AU" sz="2000" b="0" i="0" u="none" strike="noStrike" cap="none" baseline="-25000" dirty="0">
                <a:solidFill>
                  <a:srgbClr val="000000"/>
                </a:solidFill>
                <a:latin typeface="Arial"/>
                <a:ea typeface="Arial"/>
                <a:cs typeface="Arial"/>
                <a:sym typeface="Arial"/>
              </a:rPr>
              <a:t>20 </a:t>
            </a:r>
            <a:endParaRPr sz="2000" b="0" i="0" u="none" strike="noStrike" cap="none" baseline="-2500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See slide 16 for proposal </a:t>
            </a:r>
            <a:r>
              <a:rPr lang="en-AU" sz="2000" b="0" i="0" u="none" strike="noStrike" cap="none">
                <a:solidFill>
                  <a:srgbClr val="000000"/>
                </a:solidFill>
                <a:latin typeface="Arial"/>
                <a:ea typeface="Arial"/>
                <a:cs typeface="Arial"/>
                <a:sym typeface="Arial"/>
              </a:rPr>
              <a:t>for Spotswood Station </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4"/>
          <p:cNvSpPr txBox="1">
            <a:spLocks noGrp="1"/>
          </p:cNvSpPr>
          <p:nvPr>
            <p:ph type="title"/>
          </p:nvPr>
        </p:nvSpPr>
        <p:spPr>
          <a:xfrm>
            <a:off x="838200" y="365125"/>
            <a:ext cx="56535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t>Community facilities and services </a:t>
            </a:r>
            <a:endParaRPr/>
          </a:p>
        </p:txBody>
      </p:sp>
      <p:sp>
        <p:nvSpPr>
          <p:cNvPr id="253" name="Google Shape;253;p34"/>
          <p:cNvSpPr txBox="1"/>
          <p:nvPr/>
        </p:nvSpPr>
        <p:spPr>
          <a:xfrm rot="-206" flipH="1">
            <a:off x="528875" y="1844895"/>
            <a:ext cx="6086707" cy="25545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Better West Inc:</a:t>
            </a:r>
            <a:endParaRPr sz="2000" b="0" i="0" u="none" strike="noStrike" cap="none" dirty="0">
              <a:solidFill>
                <a:srgbClr val="000000"/>
              </a:solidFill>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recommends Mary St Reserve be redeveloped as a Community Hub with multiple community users and uses(See Slide 22)</a:t>
            </a:r>
            <a:endParaRPr sz="2000" b="0" i="0" u="none" strike="noStrike" cap="none" dirty="0">
              <a:solidFill>
                <a:srgbClr val="000000"/>
              </a:solidFill>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en-AU" sz="2000" b="0" i="0" u="none" strike="noStrike" cap="none" dirty="0">
                <a:solidFill>
                  <a:srgbClr val="000000"/>
                </a:solidFill>
                <a:latin typeface="Arial"/>
                <a:ea typeface="Arial"/>
                <a:cs typeface="Arial"/>
                <a:sym typeface="Arial"/>
              </a:rPr>
              <a:t>Supports services and activities provided by HBCC at South Kingsville Community Centre</a:t>
            </a:r>
            <a:endParaRPr sz="1400" b="0" i="0" u="none" strike="noStrike" cap="none" dirty="0">
              <a:solidFill>
                <a:srgbClr val="000000"/>
              </a:solidFill>
              <a:latin typeface="Arial"/>
              <a:ea typeface="Arial"/>
              <a:cs typeface="Arial"/>
              <a:sym typeface="Arial"/>
            </a:endParaRPr>
          </a:p>
          <a:p>
            <a:pPr marL="457200" marR="0" lvl="0" indent="-355600" algn="l" rtl="0">
              <a:lnSpc>
                <a:spcPct val="100000"/>
              </a:lnSpc>
              <a:spcBef>
                <a:spcPts val="0"/>
              </a:spcBef>
              <a:spcAft>
                <a:spcPts val="0"/>
              </a:spcAft>
              <a:buClr>
                <a:srgbClr val="000000"/>
              </a:buClr>
              <a:buSzPts val="2000"/>
              <a:buFont typeface="Arial"/>
              <a:buChar char="●"/>
            </a:pPr>
            <a:r>
              <a:rPr lang="en-AU" sz="2000" b="0" i="0" u="none" strike="noStrike" cap="none" dirty="0">
                <a:solidFill>
                  <a:schemeClr val="dk1"/>
                </a:solidFill>
                <a:latin typeface="Arial"/>
                <a:ea typeface="Arial"/>
                <a:cs typeface="Arial"/>
                <a:sym typeface="Arial"/>
              </a:rPr>
              <a:t>Suggests schools open their play grounds and facilities for community use after hours.</a:t>
            </a:r>
            <a:endParaRPr sz="1400" b="0" i="0" u="none" strike="noStrike" cap="none" dirty="0">
              <a:solidFill>
                <a:srgbClr val="000000"/>
              </a:solidFill>
              <a:latin typeface="Arial"/>
              <a:ea typeface="Arial"/>
              <a:cs typeface="Arial"/>
              <a:sym typeface="Arial"/>
            </a:endParaRPr>
          </a:p>
        </p:txBody>
      </p:sp>
      <p:pic>
        <p:nvPicPr>
          <p:cNvPr id="254" name="Google Shape;254;p34"/>
          <p:cNvPicPr preferRelativeResize="0"/>
          <p:nvPr/>
        </p:nvPicPr>
        <p:blipFill rotWithShape="1">
          <a:blip r:embed="rId3">
            <a:alphaModFix/>
          </a:blip>
          <a:srcRect/>
          <a:stretch/>
        </p:blipFill>
        <p:spPr>
          <a:xfrm>
            <a:off x="6615677" y="563513"/>
            <a:ext cx="5295482" cy="3788228"/>
          </a:xfrm>
          <a:prstGeom prst="rect">
            <a:avLst/>
          </a:prstGeom>
          <a:noFill/>
          <a:ln>
            <a:noFill/>
          </a:ln>
        </p:spPr>
      </p:pic>
      <p:sp>
        <p:nvSpPr>
          <p:cNvPr id="255" name="Google Shape;255;p34"/>
          <p:cNvSpPr txBox="1"/>
          <p:nvPr/>
        </p:nvSpPr>
        <p:spPr>
          <a:xfrm>
            <a:off x="685772" y="4647212"/>
            <a:ext cx="11506228" cy="11424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Clr>
                <a:schemeClr val="dk1"/>
              </a:buClr>
              <a:buSzPts val="2000"/>
              <a:buFont typeface="Arial"/>
              <a:buChar char="●"/>
            </a:pPr>
            <a:r>
              <a:rPr lang="en-AU" sz="2000" b="0" i="0" u="none" strike="noStrike" cap="none" dirty="0">
                <a:solidFill>
                  <a:schemeClr val="dk1"/>
                </a:solidFill>
                <a:latin typeface="Arial"/>
                <a:ea typeface="Arial"/>
                <a:cs typeface="Arial"/>
                <a:sym typeface="Arial"/>
              </a:rPr>
              <a:t>Looks to industry to further support cultural and arts activities in Spotswood</a:t>
            </a:r>
            <a:endParaRPr sz="1400" b="0" i="0" u="none" strike="noStrike" cap="none" dirty="0">
              <a:solidFill>
                <a:srgbClr val="000000"/>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AU" sz="2000" b="0" i="0" u="none" strike="noStrike" cap="none" dirty="0">
                <a:solidFill>
                  <a:schemeClr val="dk1"/>
                </a:solidFill>
                <a:latin typeface="Arial"/>
                <a:ea typeface="Arial"/>
                <a:cs typeface="Arial"/>
                <a:sym typeface="Arial"/>
              </a:rPr>
              <a:t>Values the Slow Food Melbourne Farmers Market as a local service and draw card to Spotswood and seeks a secure venue to consolidate its operations in the community.  </a:t>
            </a:r>
            <a:endParaRPr sz="2000" b="0" i="0" u="none" strike="noStrike" cap="none" dirty="0">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a5d8d17b32_0_26"/>
          <p:cNvSpPr txBox="1"/>
          <p:nvPr/>
        </p:nvSpPr>
        <p:spPr>
          <a:xfrm>
            <a:off x="429650" y="661000"/>
            <a:ext cx="10344900" cy="71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AU" sz="2900" b="1" i="0" u="none" strike="noStrike" cap="none">
                <a:solidFill>
                  <a:schemeClr val="dk1"/>
                </a:solidFill>
                <a:latin typeface="Calibri"/>
                <a:ea typeface="Calibri"/>
                <a:cs typeface="Calibri"/>
                <a:sym typeface="Calibri"/>
              </a:rPr>
              <a:t>A true community hub for Spotswood and South Kingsville </a:t>
            </a:r>
            <a:endParaRPr sz="2900" b="1" i="0" u="none" strike="noStrike" cap="none">
              <a:solidFill>
                <a:schemeClr val="dk1"/>
              </a:solidFill>
              <a:latin typeface="Calibri"/>
              <a:ea typeface="Calibri"/>
              <a:cs typeface="Calibri"/>
              <a:sym typeface="Calibri"/>
            </a:endParaRPr>
          </a:p>
        </p:txBody>
      </p:sp>
      <p:sp>
        <p:nvSpPr>
          <p:cNvPr id="262" name="Google Shape;262;ga5d8d17b32_0_26"/>
          <p:cNvSpPr txBox="1"/>
          <p:nvPr/>
        </p:nvSpPr>
        <p:spPr>
          <a:xfrm>
            <a:off x="561849" y="1520325"/>
            <a:ext cx="6129895" cy="500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chemeClr val="dk1"/>
                </a:solidFill>
                <a:latin typeface="Calibri"/>
                <a:ea typeface="Calibri"/>
                <a:cs typeface="Calibri"/>
                <a:sym typeface="Calibri"/>
              </a:rPr>
              <a:t>The Spotswood Neighbourhood House is poorly located and ill-suited to being a true community hub.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AU" sz="2000" b="0" i="0" u="none" strike="noStrike" cap="none" dirty="0">
                <a:solidFill>
                  <a:schemeClr val="dk1"/>
                </a:solidFill>
                <a:latin typeface="Calibri"/>
                <a:ea typeface="Calibri"/>
                <a:cs typeface="Calibri"/>
                <a:sym typeface="Calibri"/>
              </a:rPr>
              <a:t>The new Donald Mclean Pavilion will be a great place for the active sports minded contingent.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AU" sz="2000" b="0" i="0" u="none" strike="noStrike" cap="none" dirty="0">
                <a:solidFill>
                  <a:schemeClr val="dk1"/>
                </a:solidFill>
                <a:latin typeface="Calibri"/>
                <a:ea typeface="Calibri"/>
                <a:cs typeface="Calibri"/>
                <a:sym typeface="Calibri"/>
              </a:rPr>
              <a:t>However a more general community hub is needed for those that would like to engage in other environmental type activities such as gardening and planting (for the urban forest), upcycling unwanted items, community cooking and food making, holding community events, music and cinema and just gathering as a community (e.g. Spotswood needs a mini CERES type facility)!</a:t>
            </a:r>
            <a:endParaRPr sz="2000" b="0" i="0" u="none" strike="noStrike" cap="none" dirty="0">
              <a:solidFill>
                <a:schemeClr val="dk1"/>
              </a:solidFill>
              <a:latin typeface="Calibri"/>
              <a:ea typeface="Calibri"/>
              <a:cs typeface="Calibri"/>
              <a:sym typeface="Calibri"/>
            </a:endParaRPr>
          </a:p>
        </p:txBody>
      </p:sp>
      <p:pic>
        <p:nvPicPr>
          <p:cNvPr id="263" name="Google Shape;263;ga5d8d17b32_0_26"/>
          <p:cNvPicPr preferRelativeResize="0"/>
          <p:nvPr/>
        </p:nvPicPr>
        <p:blipFill rotWithShape="1">
          <a:blip r:embed="rId3">
            <a:alphaModFix/>
          </a:blip>
          <a:srcRect/>
          <a:stretch/>
        </p:blipFill>
        <p:spPr>
          <a:xfrm>
            <a:off x="6830291" y="1524100"/>
            <a:ext cx="4421984" cy="29786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t>Housing and industry </a:t>
            </a:r>
            <a:endParaRPr/>
          </a:p>
        </p:txBody>
      </p:sp>
      <p:sp>
        <p:nvSpPr>
          <p:cNvPr id="269" name="Google Shape;269;p35"/>
          <p:cNvSpPr txBox="1"/>
          <p:nvPr/>
        </p:nvSpPr>
        <p:spPr>
          <a:xfrm>
            <a:off x="354563" y="1308062"/>
            <a:ext cx="5840964" cy="62478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rgbClr val="000000"/>
                </a:solidFill>
                <a:latin typeface="Arial"/>
                <a:ea typeface="Arial"/>
                <a:cs typeface="Arial"/>
                <a:sym typeface="Arial"/>
              </a:rPr>
              <a:t>Residential</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Better West </a:t>
            </a: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AU" sz="2000" b="0" i="0" u="none" strike="noStrike" cap="none" dirty="0">
                <a:solidFill>
                  <a:srgbClr val="000000"/>
                </a:solidFill>
                <a:latin typeface="Arial"/>
                <a:ea typeface="Arial"/>
                <a:cs typeface="Arial"/>
                <a:sym typeface="Arial"/>
              </a:rPr>
              <a:t>supports dense inner urban development such as  precincts 15, 16, 17 &amp; </a:t>
            </a:r>
            <a:r>
              <a:rPr lang="en-AU" sz="2000" b="0" i="0" u="none" strike="noStrike" cap="none" dirty="0" err="1">
                <a:solidFill>
                  <a:srgbClr val="000000"/>
                </a:solidFill>
                <a:latin typeface="Arial"/>
                <a:ea typeface="Arial"/>
                <a:cs typeface="Arial"/>
                <a:sym typeface="Arial"/>
              </a:rPr>
              <a:t>McLister</a:t>
            </a:r>
            <a:r>
              <a:rPr lang="en-AU" sz="2000" b="0" i="0" u="none" strike="noStrike" cap="none" dirty="0">
                <a:solidFill>
                  <a:srgbClr val="000000"/>
                </a:solidFill>
                <a:latin typeface="Arial"/>
                <a:ea typeface="Arial"/>
                <a:cs typeface="Arial"/>
                <a:sym typeface="Arial"/>
              </a:rPr>
              <a:t> St but this development needs to be supported by regular, frequent and diverse public transport, active transport links and access to open space within developments or close by. </a:t>
            </a:r>
          </a:p>
          <a:p>
            <a:pPr marL="342900" marR="0" lvl="0" indent="-342900" algn="l" rtl="0">
              <a:lnSpc>
                <a:spcPct val="100000"/>
              </a:lnSpc>
              <a:spcBef>
                <a:spcPts val="0"/>
              </a:spcBef>
              <a:spcAft>
                <a:spcPts val="0"/>
              </a:spcAft>
              <a:buClr>
                <a:srgbClr val="000000"/>
              </a:buClr>
              <a:buSzPts val="2000"/>
              <a:buFont typeface="Arial" panose="020B0604020202020204" pitchFamily="34" charset="0"/>
              <a:buChar char="•"/>
            </a:pPr>
            <a:r>
              <a:rPr lang="en-AU" sz="2000" b="0" i="0" u="none" strike="noStrike" cap="none" dirty="0">
                <a:solidFill>
                  <a:srgbClr val="000000"/>
                </a:solidFill>
                <a:latin typeface="Arial"/>
                <a:ea typeface="Arial"/>
                <a:cs typeface="Arial"/>
                <a:sym typeface="Arial"/>
              </a:rPr>
              <a:t>All developments </a:t>
            </a:r>
            <a:r>
              <a:rPr lang="en-AU" sz="2000" dirty="0"/>
              <a:t>should have social housing component</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rgbClr val="000000"/>
                </a:solidFill>
                <a:latin typeface="Arial"/>
                <a:ea typeface="Arial"/>
                <a:cs typeface="Arial"/>
                <a:sym typeface="Arial"/>
              </a:rPr>
              <a:t>Industrial land </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Recommend long term changes in land use to prevent heat sinks, heavy vehicle traffic and create more open space.  Chemical and fuel industries are </a:t>
            </a:r>
            <a:r>
              <a:rPr lang="en-AU" sz="2000" dirty="0"/>
              <a:t>increasingly costly stranded assets </a:t>
            </a:r>
          </a:p>
          <a:p>
            <a:pPr marL="0" marR="0" lvl="0" indent="0" algn="l" rtl="0">
              <a:lnSpc>
                <a:spcPct val="100000"/>
              </a:lnSpc>
              <a:spcBef>
                <a:spcPts val="0"/>
              </a:spcBef>
              <a:spcAft>
                <a:spcPts val="0"/>
              </a:spcAft>
              <a:buClr>
                <a:srgbClr val="000000"/>
              </a:buClr>
              <a:buSzPts val="2000"/>
              <a:buFont typeface="Arial"/>
              <a:buNone/>
            </a:pPr>
            <a:r>
              <a:rPr lang="en-AU" sz="2000" b="0" i="0" u="none" strike="noStrike" cap="none" dirty="0">
                <a:solidFill>
                  <a:srgbClr val="000000"/>
                </a:solidFill>
                <a:latin typeface="Arial"/>
                <a:ea typeface="Arial"/>
                <a:cs typeface="Arial"/>
                <a:sym typeface="Arial"/>
              </a:rPr>
              <a:t>Seek industry that is less land intensive and pollutin</a:t>
            </a:r>
            <a:r>
              <a:rPr lang="en-AU" sz="2000" dirty="0"/>
              <a:t>g with synergies to science, technology and arts.</a:t>
            </a: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Arial"/>
              <a:ea typeface="Arial"/>
              <a:cs typeface="Arial"/>
              <a:sym typeface="Arial"/>
            </a:endParaRPr>
          </a:p>
        </p:txBody>
      </p:sp>
      <p:pic>
        <p:nvPicPr>
          <p:cNvPr id="270" name="Google Shape;270;p35"/>
          <p:cNvPicPr preferRelativeResize="0"/>
          <p:nvPr/>
        </p:nvPicPr>
        <p:blipFill rotWithShape="1">
          <a:blip r:embed="rId3">
            <a:alphaModFix/>
          </a:blip>
          <a:srcRect/>
          <a:stretch/>
        </p:blipFill>
        <p:spPr>
          <a:xfrm>
            <a:off x="6346225" y="0"/>
            <a:ext cx="5979081" cy="4278086"/>
          </a:xfrm>
          <a:prstGeom prst="rect">
            <a:avLst/>
          </a:prstGeom>
          <a:noFill/>
          <a:ln>
            <a:noFill/>
          </a:ln>
        </p:spPr>
      </p:pic>
      <p:sp>
        <p:nvSpPr>
          <p:cNvPr id="271" name="Google Shape;271;p35"/>
          <p:cNvSpPr txBox="1"/>
          <p:nvPr/>
        </p:nvSpPr>
        <p:spPr>
          <a:xfrm>
            <a:off x="6524368" y="4448432"/>
            <a:ext cx="4658497"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AU" sz="2000" b="0" i="0" u="none" strike="noStrike" cap="none" dirty="0">
                <a:solidFill>
                  <a:srgbClr val="000000"/>
                </a:solidFill>
                <a:latin typeface="Arial"/>
                <a:ea typeface="Arial"/>
                <a:cs typeface="Arial"/>
                <a:sym typeface="Arial"/>
              </a:rPr>
              <a:t>Value capture for </a:t>
            </a:r>
            <a:r>
              <a:rPr lang="en-AU" sz="2000" dirty="0"/>
              <a:t>land use in Spotswood </a:t>
            </a:r>
            <a:r>
              <a:rPr lang="en-AU" sz="2000" b="0" i="0" u="none" strike="noStrike" cap="none" dirty="0">
                <a:solidFill>
                  <a:srgbClr val="000000"/>
                </a:solidFill>
                <a:latin typeface="Arial"/>
                <a:ea typeface="Arial"/>
                <a:cs typeface="Arial"/>
                <a:sym typeface="Arial"/>
              </a:rPr>
              <a:t>–  what is the best value for Spotswood in the long term?</a:t>
            </a:r>
            <a:endParaRPr sz="20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g7873aa56d9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AU"/>
              <a:t>Better West Inc </a:t>
            </a:r>
            <a:endParaRPr/>
          </a:p>
        </p:txBody>
      </p:sp>
      <p:sp>
        <p:nvSpPr>
          <p:cNvPr id="105" name="Google Shape;105;g7873aa56d9_1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AU" sz="2400" dirty="0"/>
              <a:t>Better West Inc</a:t>
            </a:r>
            <a:r>
              <a:rPr lang="en-AU" sz="2400" baseline="-25000" dirty="0"/>
              <a:t>1</a:t>
            </a:r>
            <a:r>
              <a:rPr lang="en-AU" sz="2400" dirty="0"/>
              <a:t> is an incorporated association formed in 2016 in response to the consultation on concept designs for what became the West Gate Tunnel Project.  The issues that concerned residents in Spotswood and South Kingsville then remain constant: </a:t>
            </a:r>
            <a:endParaRPr sz="2400" dirty="0"/>
          </a:p>
          <a:p>
            <a:pPr marL="457200" lvl="0" indent="-342900" algn="l" rtl="0">
              <a:lnSpc>
                <a:spcPct val="90000"/>
              </a:lnSpc>
              <a:spcBef>
                <a:spcPts val="1000"/>
              </a:spcBef>
              <a:spcAft>
                <a:spcPts val="0"/>
              </a:spcAft>
              <a:buSzPts val="1800"/>
              <a:buChar char="•"/>
            </a:pPr>
            <a:r>
              <a:rPr lang="en-AU" sz="2400" dirty="0"/>
              <a:t>Impact on local traffic leading to greater truck numbers and congestion </a:t>
            </a:r>
          </a:p>
          <a:p>
            <a:pPr marL="457200" lvl="0" indent="-342900" algn="l" rtl="0">
              <a:lnSpc>
                <a:spcPct val="90000"/>
              </a:lnSpc>
              <a:spcBef>
                <a:spcPts val="0"/>
              </a:spcBef>
              <a:spcAft>
                <a:spcPts val="0"/>
              </a:spcAft>
              <a:buSzPts val="1800"/>
              <a:buChar char="•"/>
            </a:pPr>
            <a:r>
              <a:rPr lang="en-AU" sz="2400" dirty="0"/>
              <a:t>Deteriorating air quality </a:t>
            </a:r>
            <a:endParaRPr sz="2400" dirty="0"/>
          </a:p>
          <a:p>
            <a:pPr marL="457200" lvl="0" indent="-342900" algn="l" rtl="0">
              <a:lnSpc>
                <a:spcPct val="90000"/>
              </a:lnSpc>
              <a:spcBef>
                <a:spcPts val="0"/>
              </a:spcBef>
              <a:spcAft>
                <a:spcPts val="0"/>
              </a:spcAft>
              <a:buSzPts val="1800"/>
              <a:buChar char="•"/>
            </a:pPr>
            <a:r>
              <a:rPr lang="en-AU" sz="2400" dirty="0"/>
              <a:t>Lack of open space for current and projected population.</a:t>
            </a:r>
            <a:r>
              <a:rPr lang="en-AU" sz="2400" baseline="-25000" dirty="0"/>
              <a:t>2</a:t>
            </a:r>
            <a:endParaRPr dirty="0"/>
          </a:p>
          <a:p>
            <a:pPr marL="457200" lvl="0" indent="-228600" algn="l" rtl="0">
              <a:lnSpc>
                <a:spcPct val="90000"/>
              </a:lnSpc>
              <a:spcBef>
                <a:spcPts val="0"/>
              </a:spcBef>
              <a:spcAft>
                <a:spcPts val="0"/>
              </a:spcAft>
              <a:buSzPts val="1800"/>
              <a:buNone/>
            </a:pPr>
            <a:endParaRPr sz="2400" baseline="-25000" dirty="0"/>
          </a:p>
          <a:p>
            <a:pPr marL="114300" lvl="0" indent="0" algn="l" rtl="0">
              <a:lnSpc>
                <a:spcPct val="90000"/>
              </a:lnSpc>
              <a:spcBef>
                <a:spcPts val="0"/>
              </a:spcBef>
              <a:spcAft>
                <a:spcPts val="0"/>
              </a:spcAft>
              <a:buSzPts val="1800"/>
              <a:buNone/>
            </a:pPr>
            <a:endParaRPr sz="2400" baseline="-25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AU"/>
              <a:t>Better West Inc </a:t>
            </a:r>
            <a:endParaRPr/>
          </a:p>
        </p:txBody>
      </p:sp>
      <p:sp>
        <p:nvSpPr>
          <p:cNvPr id="111" name="Google Shape;1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AU"/>
              <a:t>Spotswood Dreaming… </a:t>
            </a:r>
            <a:endParaRPr/>
          </a:p>
        </p:txBody>
      </p:sp>
      <p:pic>
        <p:nvPicPr>
          <p:cNvPr id="112" name="Google Shape;112;p1">
            <a:hlinkClick r:id="rId3"/>
          </p:cNvPr>
          <p:cNvPicPr preferRelativeResize="0"/>
          <p:nvPr/>
        </p:nvPicPr>
        <p:blipFill rotWithShape="1">
          <a:blip r:embed="rId4">
            <a:alphaModFix/>
          </a:blip>
          <a:srcRect/>
          <a:stretch/>
        </p:blipFill>
        <p:spPr>
          <a:xfrm>
            <a:off x="214313" y="1690688"/>
            <a:ext cx="4503083" cy="2952750"/>
          </a:xfrm>
          <a:prstGeom prst="rect">
            <a:avLst/>
          </a:prstGeom>
          <a:noFill/>
          <a:ln>
            <a:noFill/>
          </a:ln>
        </p:spPr>
      </p:pic>
      <p:sp>
        <p:nvSpPr>
          <p:cNvPr id="113" name="Google Shape;113;p1"/>
          <p:cNvSpPr txBox="1"/>
          <p:nvPr/>
        </p:nvSpPr>
        <p:spPr>
          <a:xfrm>
            <a:off x="7401550" y="1684875"/>
            <a:ext cx="4336200" cy="114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14" name="Google Shape;114;p1"/>
          <p:cNvSpPr txBox="1"/>
          <p:nvPr/>
        </p:nvSpPr>
        <p:spPr>
          <a:xfrm>
            <a:off x="4914900" y="1684875"/>
            <a:ext cx="6822849" cy="440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AU" sz="2400" b="0" i="0" u="none" strike="noStrike" cap="none" dirty="0">
                <a:solidFill>
                  <a:srgbClr val="000000"/>
                </a:solidFill>
                <a:latin typeface="Calibri"/>
                <a:ea typeface="Calibri"/>
                <a:cs typeface="Calibri"/>
                <a:sym typeface="Calibri"/>
              </a:rPr>
              <a:t>Better West set about a project to tap into the views of our members and residents.  We:</a:t>
            </a:r>
            <a:endParaRPr sz="2400" b="0" i="0" u="none" strike="noStrike" cap="none" dirty="0">
              <a:solidFill>
                <a:srgbClr val="000000"/>
              </a:solidFill>
              <a:latin typeface="Arial"/>
              <a:ea typeface="Arial"/>
              <a:cs typeface="Arial"/>
              <a:sym typeface="Arial"/>
            </a:endParaRPr>
          </a:p>
          <a:p>
            <a:pPr marL="342900" indent="-342900">
              <a:buSzPts val="2000"/>
              <a:buFont typeface="Arial"/>
              <a:buChar char="•"/>
            </a:pPr>
            <a:r>
              <a:rPr lang="en-AU" sz="2400" dirty="0">
                <a:latin typeface="Calibri"/>
                <a:ea typeface="Calibri"/>
                <a:cs typeface="Calibri"/>
                <a:sym typeface="Calibri"/>
              </a:rPr>
              <a:t>Collected residents views at Slow Food Melbourne Farmers Markets at RSL over many months in 2019</a:t>
            </a:r>
            <a:endParaRPr lang="en-AU" sz="2400" dirty="0"/>
          </a:p>
          <a:p>
            <a:pPr marL="342900" marR="0" lvl="0" indent="-3429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Calibri"/>
                <a:ea typeface="Calibri"/>
                <a:cs typeface="Calibri"/>
                <a:sym typeface="Calibri"/>
              </a:rPr>
              <a:t>convened meetings with ward councillors and officers (2018 and 2019) </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Calibri"/>
                <a:ea typeface="Calibri"/>
                <a:cs typeface="Calibri"/>
                <a:sym typeface="Calibri"/>
              </a:rPr>
              <a:t>Collected views from Facebook </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Calibri"/>
                <a:ea typeface="Calibri"/>
                <a:cs typeface="Calibri"/>
                <a:sym typeface="Calibri"/>
              </a:rPr>
              <a:t>Conducted a  petition presented to Council in September 2020 </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Calibri"/>
                <a:ea typeface="Calibri"/>
                <a:cs typeface="Calibri"/>
                <a:sym typeface="Calibri"/>
              </a:rPr>
              <a:t>Conducted a workshop with members to address Better Places and LAMP  maps and issues papers (December 2020) </a:t>
            </a:r>
            <a:endParaRPr sz="2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838200" y="365125"/>
            <a:ext cx="10515600" cy="953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br>
              <a:rPr lang="en-AU"/>
            </a:br>
            <a:r>
              <a:rPr lang="en-AU"/>
              <a:t>… Look and Feel. </a:t>
            </a:r>
            <a:br>
              <a:rPr lang="en-AU">
                <a:solidFill>
                  <a:srgbClr val="000000"/>
                </a:solidFill>
                <a:latin typeface="Cambria"/>
                <a:ea typeface="Cambria"/>
                <a:cs typeface="Cambria"/>
                <a:sym typeface="Cambria"/>
              </a:rPr>
            </a:br>
            <a:endParaRPr/>
          </a:p>
        </p:txBody>
      </p:sp>
      <p:sp>
        <p:nvSpPr>
          <p:cNvPr id="120" name="Google Shape;120;p2"/>
          <p:cNvSpPr txBox="1">
            <a:spLocks noGrp="1"/>
          </p:cNvSpPr>
          <p:nvPr>
            <p:ph type="body" idx="1"/>
          </p:nvPr>
        </p:nvSpPr>
        <p:spPr>
          <a:xfrm>
            <a:off x="838200" y="1253325"/>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600"/>
              <a:buNone/>
            </a:pPr>
            <a:r>
              <a:rPr lang="en-AU" sz="2400" dirty="0"/>
              <a:t>Spotswood and South Kingsville:</a:t>
            </a:r>
            <a:endParaRPr sz="2400" dirty="0"/>
          </a:p>
          <a:p>
            <a:pPr marL="457200" lvl="0" indent="-457200" algn="l" rtl="0">
              <a:lnSpc>
                <a:spcPct val="90000"/>
              </a:lnSpc>
              <a:spcBef>
                <a:spcPts val="0"/>
              </a:spcBef>
              <a:spcAft>
                <a:spcPts val="0"/>
              </a:spcAft>
              <a:buSzPts val="2600"/>
              <a:buChar char="•"/>
            </a:pPr>
            <a:r>
              <a:rPr lang="en-AU" sz="2400" dirty="0"/>
              <a:t>Optimistic </a:t>
            </a:r>
            <a:endParaRPr sz="2400" dirty="0"/>
          </a:p>
          <a:p>
            <a:pPr marL="457200" lvl="0" indent="-457200" algn="l" rtl="0">
              <a:lnSpc>
                <a:spcPct val="90000"/>
              </a:lnSpc>
              <a:spcBef>
                <a:spcPts val="0"/>
              </a:spcBef>
              <a:spcAft>
                <a:spcPts val="0"/>
              </a:spcAft>
              <a:buSzPts val="2600"/>
              <a:buChar char="•"/>
            </a:pPr>
            <a:r>
              <a:rPr lang="en-AU" sz="2400" dirty="0"/>
              <a:t>A good place to live</a:t>
            </a:r>
            <a:endParaRPr sz="2400" dirty="0"/>
          </a:p>
          <a:p>
            <a:pPr marL="457200" lvl="0" indent="-457200" algn="l" rtl="0">
              <a:lnSpc>
                <a:spcPct val="100000"/>
              </a:lnSpc>
              <a:spcBef>
                <a:spcPts val="0"/>
              </a:spcBef>
              <a:spcAft>
                <a:spcPts val="0"/>
              </a:spcAft>
              <a:buSzPts val="2600"/>
              <a:buChar char="•"/>
            </a:pPr>
            <a:r>
              <a:rPr lang="en-AU" sz="2400" dirty="0"/>
              <a:t>The  gateway to Hobsons Bay from the iconic West Gate Bridge</a:t>
            </a:r>
            <a:endParaRPr sz="2400" dirty="0"/>
          </a:p>
          <a:p>
            <a:pPr marL="457200" lvl="0" indent="-457200" algn="l" rtl="0">
              <a:lnSpc>
                <a:spcPct val="100000"/>
              </a:lnSpc>
              <a:spcBef>
                <a:spcPts val="0"/>
              </a:spcBef>
              <a:spcAft>
                <a:spcPts val="0"/>
              </a:spcAft>
              <a:buSzPts val="2600"/>
              <a:buChar char="•"/>
            </a:pPr>
            <a:r>
              <a:rPr lang="en-AU" sz="2400" dirty="0"/>
              <a:t>A rich indigenous and post colonial industrial past</a:t>
            </a:r>
            <a:endParaRPr sz="2400" dirty="0"/>
          </a:p>
          <a:p>
            <a:pPr marL="457200" lvl="0" indent="-457200" algn="l" rtl="0">
              <a:lnSpc>
                <a:spcPct val="100000"/>
              </a:lnSpc>
              <a:spcBef>
                <a:spcPts val="0"/>
              </a:spcBef>
              <a:spcAft>
                <a:spcPts val="0"/>
              </a:spcAft>
              <a:buSzPts val="2600"/>
              <a:buChar char="•"/>
            </a:pPr>
            <a:r>
              <a:rPr lang="en-AU" sz="2400" dirty="0"/>
              <a:t>Close to major activities but still with its own sense of place</a:t>
            </a:r>
          </a:p>
          <a:p>
            <a:pPr marL="457200" lvl="0" indent="-457200" algn="l" rtl="0">
              <a:lnSpc>
                <a:spcPct val="100000"/>
              </a:lnSpc>
              <a:spcBef>
                <a:spcPts val="0"/>
              </a:spcBef>
              <a:spcAft>
                <a:spcPts val="0"/>
              </a:spcAft>
              <a:buSzPts val="2600"/>
              <a:buChar char="•"/>
            </a:pPr>
            <a:r>
              <a:rPr lang="en-AU" sz="2400" dirty="0"/>
              <a:t>Distinctive and separate neighbourhoods </a:t>
            </a:r>
            <a:endParaRPr sz="2400" dirty="0"/>
          </a:p>
          <a:p>
            <a:pPr marL="0" lvl="0" indent="0" algn="l" rtl="0">
              <a:lnSpc>
                <a:spcPct val="100000"/>
              </a:lnSpc>
              <a:spcBef>
                <a:spcPts val="0"/>
              </a:spcBef>
              <a:spcAft>
                <a:spcPts val="0"/>
              </a:spcAft>
              <a:buSzPts val="2600"/>
              <a:buNone/>
            </a:pPr>
            <a:endParaRPr sz="2400" dirty="0"/>
          </a:p>
          <a:p>
            <a:pPr marL="0" lvl="0" indent="0" algn="l" rtl="0">
              <a:lnSpc>
                <a:spcPct val="100000"/>
              </a:lnSpc>
              <a:spcBef>
                <a:spcPts val="0"/>
              </a:spcBef>
              <a:spcAft>
                <a:spcPts val="0"/>
              </a:spcAft>
              <a:buSzPts val="2600"/>
              <a:buNone/>
            </a:pPr>
            <a:r>
              <a:rPr lang="en-AU" sz="2400" dirty="0"/>
              <a:t>There is a sense that the time has come to restore both the natural environment and our residential communities with values that promote human scale living alongside industry transitioning away from fossil fuels and embracing businesses based on new and emerging technologies</a:t>
            </a:r>
          </a:p>
          <a:p>
            <a:pPr marL="0" lvl="0" indent="0" algn="l" rtl="0">
              <a:lnSpc>
                <a:spcPct val="100000"/>
              </a:lnSpc>
              <a:spcBef>
                <a:spcPts val="0"/>
              </a:spcBef>
              <a:spcAft>
                <a:spcPts val="0"/>
              </a:spcAft>
              <a:buSzPts val="2600"/>
              <a:buNone/>
            </a:pPr>
            <a:endParaRPr lang="en-AU" sz="2400" dirty="0"/>
          </a:p>
          <a:p>
            <a:pPr marL="0" lvl="0" indent="0" algn="l" rtl="0">
              <a:lnSpc>
                <a:spcPct val="100000"/>
              </a:lnSpc>
              <a:spcBef>
                <a:spcPts val="0"/>
              </a:spcBef>
              <a:spcAft>
                <a:spcPts val="0"/>
              </a:spcAft>
              <a:buSzPts val="2600"/>
              <a:buNone/>
            </a:pPr>
            <a:endParaRPr sz="2400" dirty="0"/>
          </a:p>
        </p:txBody>
      </p:sp>
      <p:sp>
        <p:nvSpPr>
          <p:cNvPr id="121" name="Google Shape;121;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AU"/>
              <a:t>Better West Inc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838200" y="365125"/>
            <a:ext cx="10515600" cy="9940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solidFill>
                  <a:srgbClr val="7F6000"/>
                </a:solidFill>
              </a:rPr>
              <a:t>South Kingsville</a:t>
            </a:r>
            <a:endParaRPr/>
          </a:p>
        </p:txBody>
      </p:sp>
      <p:pic>
        <p:nvPicPr>
          <p:cNvPr id="128" name="Google Shape;128;p23"/>
          <p:cNvPicPr preferRelativeResize="0"/>
          <p:nvPr/>
        </p:nvPicPr>
        <p:blipFill rotWithShape="1">
          <a:blip r:embed="rId3">
            <a:alphaModFix/>
          </a:blip>
          <a:srcRect/>
          <a:stretch/>
        </p:blipFill>
        <p:spPr>
          <a:xfrm>
            <a:off x="7727298" y="442362"/>
            <a:ext cx="4336115" cy="2737474"/>
          </a:xfrm>
          <a:prstGeom prst="rect">
            <a:avLst/>
          </a:prstGeom>
          <a:noFill/>
          <a:ln>
            <a:noFill/>
          </a:ln>
        </p:spPr>
      </p:pic>
      <p:sp>
        <p:nvSpPr>
          <p:cNvPr id="129" name="Google Shape;129;p23"/>
          <p:cNvSpPr txBox="1"/>
          <p:nvPr/>
        </p:nvSpPr>
        <p:spPr>
          <a:xfrm>
            <a:off x="273825" y="1159187"/>
            <a:ext cx="7453473" cy="230828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Char char="•"/>
            </a:pPr>
            <a:r>
              <a:rPr lang="en-AU" sz="2000" b="0" i="0" u="none" strike="noStrike" cap="none" dirty="0">
                <a:solidFill>
                  <a:srgbClr val="000000"/>
                </a:solidFill>
                <a:latin typeface="Arial"/>
                <a:ea typeface="Arial"/>
                <a:cs typeface="Arial"/>
                <a:sym typeface="Arial"/>
              </a:rPr>
              <a:t>Restore Paisley Station</a:t>
            </a:r>
            <a:r>
              <a:rPr lang="en-AU" sz="2000" b="0" i="0" u="none" strike="noStrike" cap="none" baseline="-25000" dirty="0">
                <a:solidFill>
                  <a:srgbClr val="000000"/>
                </a:solidFill>
                <a:latin typeface="Arial"/>
                <a:ea typeface="Arial"/>
                <a:cs typeface="Arial"/>
                <a:sym typeface="Arial"/>
              </a:rPr>
              <a:t>3 </a:t>
            </a:r>
            <a:r>
              <a:rPr lang="en-AU" sz="2000" b="0" i="0" u="none" strike="noStrike" cap="none" dirty="0">
                <a:solidFill>
                  <a:srgbClr val="000000"/>
                </a:solidFill>
                <a:latin typeface="Arial"/>
                <a:ea typeface="Arial"/>
                <a:cs typeface="Arial"/>
                <a:sym typeface="Arial"/>
              </a:rPr>
              <a:t>to create addition PT </a:t>
            </a:r>
            <a:r>
              <a:rPr lang="en-AU" sz="2000" dirty="0"/>
              <a:t>options </a:t>
            </a:r>
            <a:endParaRPr lang="en-AU" sz="20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Char char="•"/>
            </a:pPr>
            <a:r>
              <a:rPr lang="en-AU" sz="2000" b="0" i="0" u="none" strike="noStrike" cap="none" dirty="0">
                <a:solidFill>
                  <a:srgbClr val="000000"/>
                </a:solidFill>
                <a:latin typeface="Arial"/>
                <a:ea typeface="Arial"/>
                <a:cs typeface="Arial"/>
                <a:sym typeface="Arial"/>
              </a:rPr>
              <a:t>Restrict car movements from Precinct 15 into South Kingsville and route car traffic to </a:t>
            </a:r>
            <a:r>
              <a:rPr lang="en-AU" sz="2000" b="0" i="0" u="none" strike="noStrike" cap="none" dirty="0" err="1">
                <a:solidFill>
                  <a:srgbClr val="000000"/>
                </a:solidFill>
                <a:latin typeface="Arial"/>
                <a:ea typeface="Arial"/>
                <a:cs typeface="Arial"/>
                <a:sym typeface="Arial"/>
              </a:rPr>
              <a:t>Blackshaws</a:t>
            </a:r>
            <a:r>
              <a:rPr lang="en-AU" sz="2000" b="0" i="0" u="none" strike="noStrike" cap="none" dirty="0">
                <a:solidFill>
                  <a:srgbClr val="000000"/>
                </a:solidFill>
                <a:latin typeface="Arial"/>
                <a:ea typeface="Arial"/>
                <a:cs typeface="Arial"/>
                <a:sym typeface="Arial"/>
              </a:rPr>
              <a:t> road </a:t>
            </a:r>
            <a:endParaRPr sz="2000" dirty="0"/>
          </a:p>
          <a:p>
            <a:pPr marL="342900" marR="0" lvl="0" indent="-342900" algn="l" rtl="0">
              <a:lnSpc>
                <a:spcPct val="100000"/>
              </a:lnSpc>
              <a:spcBef>
                <a:spcPts val="0"/>
              </a:spcBef>
              <a:spcAft>
                <a:spcPts val="0"/>
              </a:spcAft>
              <a:buClr>
                <a:srgbClr val="000000"/>
              </a:buClr>
              <a:buSzPts val="2400"/>
              <a:buFont typeface="Arial"/>
              <a:buChar char="•"/>
            </a:pPr>
            <a:r>
              <a:rPr lang="en-AU" sz="2000" b="0" i="0" u="none" strike="noStrike" cap="none" dirty="0">
                <a:solidFill>
                  <a:srgbClr val="000000"/>
                </a:solidFill>
                <a:latin typeface="Arial"/>
                <a:ea typeface="Arial"/>
                <a:cs typeface="Arial"/>
                <a:sym typeface="Arial"/>
              </a:rPr>
              <a:t>Advocate for a direct, and high frequency bus route with </a:t>
            </a:r>
            <a:r>
              <a:rPr lang="en-AU" sz="2400" b="0" i="0" u="none" strike="noStrike" cap="none" dirty="0">
                <a:solidFill>
                  <a:srgbClr val="000000"/>
                </a:solidFill>
                <a:latin typeface="Arial"/>
                <a:ea typeface="Arial"/>
                <a:cs typeface="Arial"/>
                <a:sym typeface="Arial"/>
              </a:rPr>
              <a:t>prioritised</a:t>
            </a:r>
            <a:r>
              <a:rPr lang="en-AU" sz="2000" b="0" i="0" u="none" strike="noStrike" cap="none" dirty="0">
                <a:solidFill>
                  <a:srgbClr val="000000"/>
                </a:solidFill>
                <a:latin typeface="Arial"/>
                <a:ea typeface="Arial"/>
                <a:cs typeface="Arial"/>
                <a:sym typeface="Arial"/>
              </a:rPr>
              <a:t> access to Spotswood/ Newport stations for the new Precinct 15 bus and for other buses in the area to encourage sustainable transport use for Precinct 15</a:t>
            </a:r>
            <a:r>
              <a:rPr lang="en-AU" sz="2000" b="0" i="0" u="none" strike="noStrike" cap="none" baseline="-25000" dirty="0">
                <a:solidFill>
                  <a:srgbClr val="000000"/>
                </a:solidFill>
                <a:latin typeface="Arial"/>
                <a:ea typeface="Arial"/>
                <a:cs typeface="Arial"/>
                <a:sym typeface="Arial"/>
              </a:rPr>
              <a:t>4</a:t>
            </a:r>
            <a:r>
              <a:rPr lang="en-AU" sz="2000" baseline="-25000" dirty="0"/>
              <a:t>,5</a:t>
            </a:r>
            <a:endParaRPr sz="2000" b="0" i="0" u="none" strike="noStrike" cap="none" dirty="0">
              <a:solidFill>
                <a:srgbClr val="000000"/>
              </a:solidFill>
              <a:latin typeface="Arial"/>
              <a:ea typeface="Arial"/>
              <a:cs typeface="Arial"/>
              <a:sym typeface="Arial"/>
            </a:endParaRPr>
          </a:p>
        </p:txBody>
      </p:sp>
      <p:sp>
        <p:nvSpPr>
          <p:cNvPr id="130" name="Google Shape;130;p23"/>
          <p:cNvSpPr txBox="1"/>
          <p:nvPr/>
        </p:nvSpPr>
        <p:spPr>
          <a:xfrm>
            <a:off x="273825" y="3467471"/>
            <a:ext cx="11591700" cy="267761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AU" sz="2400" b="0" i="0" u="none" strike="noStrike" cap="none" dirty="0">
                <a:solidFill>
                  <a:srgbClr val="000000"/>
                </a:solidFill>
                <a:latin typeface="Arial"/>
                <a:ea typeface="Arial"/>
                <a:cs typeface="Arial"/>
                <a:sym typeface="Arial"/>
              </a:rPr>
              <a:t>Install multiple pedestrian crossings on </a:t>
            </a:r>
            <a:r>
              <a:rPr lang="en-AU" sz="2400" b="0" i="0" u="none" strike="noStrike" cap="none" dirty="0" err="1">
                <a:solidFill>
                  <a:srgbClr val="000000"/>
                </a:solidFill>
                <a:latin typeface="Arial"/>
                <a:ea typeface="Arial"/>
                <a:cs typeface="Arial"/>
                <a:sym typeface="Arial"/>
              </a:rPr>
              <a:t>Blackshaws</a:t>
            </a:r>
            <a:r>
              <a:rPr lang="en-AU" sz="2400" b="0" i="0" u="none" strike="noStrike" cap="none" dirty="0">
                <a:solidFill>
                  <a:srgbClr val="000000"/>
                </a:solidFill>
                <a:latin typeface="Arial"/>
                <a:ea typeface="Arial"/>
                <a:cs typeface="Arial"/>
                <a:sym typeface="Arial"/>
              </a:rPr>
              <a:t> Rd – Newport Lakes, Sutton St and New St.</a:t>
            </a:r>
            <a:r>
              <a:rPr lang="en-AU" sz="2400" b="0" i="0" u="none" strike="noStrike" cap="none" baseline="-25000" dirty="0">
                <a:solidFill>
                  <a:srgbClr val="000000"/>
                </a:solidFill>
                <a:latin typeface="Arial"/>
                <a:ea typeface="Arial"/>
                <a:cs typeface="Arial"/>
                <a:sym typeface="Arial"/>
              </a:rPr>
              <a:t>6</a:t>
            </a:r>
            <a:r>
              <a:rPr lang="en-AU" sz="2400" b="0" i="0" u="none" strike="noStrike" cap="none" dirty="0">
                <a:solidFill>
                  <a:srgbClr val="000000"/>
                </a:solidFill>
                <a:latin typeface="Arial"/>
                <a:ea typeface="Arial"/>
                <a:cs typeface="Arial"/>
                <a:sym typeface="Arial"/>
              </a:rPr>
              <a:t> </a:t>
            </a:r>
            <a:endParaRPr sz="2400" dirty="0"/>
          </a:p>
          <a:p>
            <a:pPr marL="285750" marR="0" lvl="0" indent="-285750" algn="l" rtl="0">
              <a:lnSpc>
                <a:spcPct val="100000"/>
              </a:lnSpc>
              <a:spcBef>
                <a:spcPts val="0"/>
              </a:spcBef>
              <a:spcAft>
                <a:spcPts val="0"/>
              </a:spcAft>
              <a:buClr>
                <a:srgbClr val="000000"/>
              </a:buClr>
              <a:buSzPts val="2400"/>
              <a:buFont typeface="Arial"/>
              <a:buChar char="•"/>
            </a:pPr>
            <a:r>
              <a:rPr lang="en-AU" sz="2400" b="0" i="0" u="none" strike="noStrike" cap="none" dirty="0">
                <a:solidFill>
                  <a:srgbClr val="000000"/>
                </a:solidFill>
                <a:latin typeface="Arial"/>
                <a:ea typeface="Arial"/>
                <a:cs typeface="Arial"/>
                <a:sym typeface="Arial"/>
              </a:rPr>
              <a:t>Design a safe and direct bike route from Precinct 15 to Spotswood station</a:t>
            </a:r>
            <a:endParaRPr sz="2400" dirty="0"/>
          </a:p>
          <a:p>
            <a:pPr marL="285750" marR="0" lvl="0" indent="-285750" algn="l" rtl="0">
              <a:lnSpc>
                <a:spcPct val="100000"/>
              </a:lnSpc>
              <a:spcBef>
                <a:spcPts val="0"/>
              </a:spcBef>
              <a:spcAft>
                <a:spcPts val="0"/>
              </a:spcAft>
              <a:buClr>
                <a:srgbClr val="000000"/>
              </a:buClr>
              <a:buSzPts val="2400"/>
              <a:buFont typeface="Arial"/>
              <a:buChar char="•"/>
            </a:pPr>
            <a:r>
              <a:rPr lang="en-AU" sz="2400" b="0" i="0" u="none" strike="noStrike" cap="none" dirty="0">
                <a:solidFill>
                  <a:srgbClr val="000000"/>
                </a:solidFill>
                <a:latin typeface="Arial"/>
                <a:ea typeface="Arial"/>
                <a:cs typeface="Arial"/>
                <a:sym typeface="Arial"/>
              </a:rPr>
              <a:t>Add more bike racks/parking along Vernon St. </a:t>
            </a:r>
            <a:endParaRPr sz="2400" dirty="0"/>
          </a:p>
          <a:p>
            <a:pPr marL="285750" marR="0" lvl="0" indent="-285750" algn="l" rtl="0">
              <a:lnSpc>
                <a:spcPct val="100000"/>
              </a:lnSpc>
              <a:spcBef>
                <a:spcPts val="0"/>
              </a:spcBef>
              <a:spcAft>
                <a:spcPts val="0"/>
              </a:spcAft>
              <a:buClr>
                <a:srgbClr val="000000"/>
              </a:buClr>
              <a:buSzPts val="2400"/>
              <a:buFont typeface="Arial"/>
              <a:buChar char="•"/>
            </a:pPr>
            <a:r>
              <a:rPr lang="en-AU" sz="2400" b="0" i="0" u="none" strike="noStrike" cap="none" dirty="0">
                <a:solidFill>
                  <a:srgbClr val="000000"/>
                </a:solidFill>
                <a:latin typeface="Arial"/>
                <a:ea typeface="Arial"/>
                <a:cs typeface="Arial"/>
                <a:sym typeface="Arial"/>
              </a:rPr>
              <a:t>Better West supports one way treatment of Vernon St and the traffic treatments outlined in the Precinct 15 Developer Contribution Plan (DCP)</a:t>
            </a:r>
          </a:p>
          <a:p>
            <a:pPr marL="285750" marR="0" lvl="0" indent="-285750" algn="l" rtl="0">
              <a:lnSpc>
                <a:spcPct val="100000"/>
              </a:lnSpc>
              <a:spcBef>
                <a:spcPts val="0"/>
              </a:spcBef>
              <a:spcAft>
                <a:spcPts val="0"/>
              </a:spcAft>
              <a:buClr>
                <a:srgbClr val="000000"/>
              </a:buClr>
              <a:buSzPts val="2400"/>
              <a:buFont typeface="Arial"/>
              <a:buChar char="•"/>
            </a:pPr>
            <a:r>
              <a:rPr lang="en-AU" sz="2400" dirty="0"/>
              <a:t>Community garden in parklet on Vernon and Aloha </a:t>
            </a:r>
            <a:r>
              <a:rPr lang="en-AU" sz="2400"/>
              <a:t>Sts</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p:nvPr/>
        </p:nvSpPr>
        <p:spPr>
          <a:xfrm>
            <a:off x="171962" y="4486637"/>
            <a:ext cx="5812390" cy="2154396"/>
          </a:xfrm>
          <a:prstGeom prst="rect">
            <a:avLst/>
          </a:prstGeom>
          <a:noFill/>
          <a:ln>
            <a:noFill/>
          </a:ln>
        </p:spPr>
        <p:txBody>
          <a:bodyPr spcFirstLastPara="1" wrap="square" lIns="91425" tIns="45700" rIns="91425" bIns="45700" anchor="t" anchorCtr="0">
            <a:spAutoFit/>
          </a:bodyPr>
          <a:lstStyle/>
          <a:p>
            <a:pPr marL="342900" marR="0" lvl="0" indent="-330200" algn="l" rtl="0">
              <a:lnSpc>
                <a:spcPct val="100000"/>
              </a:lnSpc>
              <a:spcBef>
                <a:spcPts val="0"/>
              </a:spcBef>
              <a:spcAft>
                <a:spcPts val="0"/>
              </a:spcAft>
              <a:buClr>
                <a:srgbClr val="000000"/>
              </a:buClr>
              <a:buSzPts val="2200"/>
              <a:buFont typeface="Arial"/>
              <a:buChar char="•"/>
            </a:pPr>
            <a:r>
              <a:rPr lang="en-AU" sz="2200" b="0" i="0" u="none" strike="noStrike" cap="none">
                <a:solidFill>
                  <a:srgbClr val="000000"/>
                </a:solidFill>
                <a:latin typeface="Arial"/>
                <a:ea typeface="Arial"/>
                <a:cs typeface="Arial"/>
                <a:sym typeface="Arial"/>
              </a:rPr>
              <a:t>CCTV surveillance in the Watson St area</a:t>
            </a:r>
            <a:endParaRPr/>
          </a:p>
          <a:p>
            <a:pPr marL="342900" marR="0" lvl="0" indent="-330200" algn="l" rtl="0">
              <a:lnSpc>
                <a:spcPct val="100000"/>
              </a:lnSpc>
              <a:spcBef>
                <a:spcPts val="0"/>
              </a:spcBef>
              <a:spcAft>
                <a:spcPts val="0"/>
              </a:spcAft>
              <a:buClr>
                <a:srgbClr val="000000"/>
              </a:buClr>
              <a:buSzPts val="2200"/>
              <a:buFont typeface="Arial"/>
              <a:buChar char="•"/>
            </a:pPr>
            <a:r>
              <a:rPr lang="en-AU" sz="2200" b="0" i="0" u="none" strike="noStrike" cap="none">
                <a:solidFill>
                  <a:srgbClr val="000000"/>
                </a:solidFill>
                <a:latin typeface="Arial"/>
                <a:ea typeface="Arial"/>
                <a:cs typeface="Arial"/>
                <a:sym typeface="Arial"/>
              </a:rPr>
              <a:t>Upgrade the area of the bike and pedestrian path linking Spotswood &amp; Sth Kingsville with sensitive conservation area plantings (native frogs inhabit this area)</a:t>
            </a:r>
            <a:endParaRPr sz="2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37" name="Google Shape;137;p26"/>
          <p:cNvSpPr txBox="1"/>
          <p:nvPr/>
        </p:nvSpPr>
        <p:spPr>
          <a:xfrm>
            <a:off x="5984352" y="320621"/>
            <a:ext cx="5914484" cy="3323946"/>
          </a:xfrm>
          <a:prstGeom prst="rect">
            <a:avLst/>
          </a:prstGeom>
          <a:noFill/>
          <a:ln>
            <a:noFill/>
          </a:ln>
        </p:spPr>
        <p:txBody>
          <a:bodyPr spcFirstLastPara="1" wrap="square" lIns="91425" tIns="45700" rIns="91425" bIns="45700" anchor="t" anchorCtr="0">
            <a:spAutoFit/>
          </a:bodyPr>
          <a:lstStyle/>
          <a:p>
            <a:pPr marL="19050"/>
            <a:r>
              <a:rPr lang="en-AU" sz="2100" b="0" i="0" u="none" strike="noStrike" cap="none" dirty="0">
                <a:solidFill>
                  <a:srgbClr val="000000"/>
                </a:solidFill>
                <a:latin typeface="Arial"/>
                <a:ea typeface="Arial"/>
                <a:cs typeface="Arial"/>
                <a:sym typeface="Arial"/>
              </a:rPr>
              <a:t>Expand on the Watson St park (being developed by WGTP)</a:t>
            </a:r>
            <a:r>
              <a:rPr lang="en-AU" sz="2100" baseline="-25000" dirty="0"/>
              <a:t> 7</a:t>
            </a:r>
            <a:r>
              <a:rPr lang="en-AU" sz="2100" b="0" i="0" u="none" strike="noStrike" cap="none" dirty="0">
                <a:solidFill>
                  <a:srgbClr val="000000"/>
                </a:solidFill>
                <a:latin typeface="Arial"/>
                <a:ea typeface="Arial"/>
                <a:cs typeface="Arial"/>
                <a:sym typeface="Arial"/>
              </a:rPr>
              <a:t> by:</a:t>
            </a:r>
            <a:endParaRPr dirty="0"/>
          </a:p>
          <a:p>
            <a:pPr marL="285750" marR="0" lvl="3" indent="-266700" algn="l" rtl="0">
              <a:lnSpc>
                <a:spcPct val="100000"/>
              </a:lnSpc>
              <a:spcBef>
                <a:spcPts val="0"/>
              </a:spcBef>
              <a:spcAft>
                <a:spcPts val="0"/>
              </a:spcAft>
              <a:buClr>
                <a:srgbClr val="000000"/>
              </a:buClr>
              <a:buSzPts val="2100"/>
              <a:buFont typeface="Arial"/>
              <a:buChar char="•"/>
            </a:pPr>
            <a:r>
              <a:rPr lang="en-AU" sz="2100" b="0" i="0" u="none" strike="noStrike" cap="none" dirty="0">
                <a:solidFill>
                  <a:srgbClr val="000000"/>
                </a:solidFill>
                <a:latin typeface="Arial"/>
                <a:ea typeface="Arial"/>
                <a:cs typeface="Arial"/>
                <a:sym typeface="Arial"/>
              </a:rPr>
              <a:t>extending the park into the Watsons St road reserve</a:t>
            </a:r>
            <a:endParaRPr dirty="0"/>
          </a:p>
          <a:p>
            <a:pPr marL="285750" marR="0" lvl="3" indent="-266700" algn="l" rtl="0">
              <a:lnSpc>
                <a:spcPct val="100000"/>
              </a:lnSpc>
              <a:spcBef>
                <a:spcPts val="0"/>
              </a:spcBef>
              <a:spcAft>
                <a:spcPts val="0"/>
              </a:spcAft>
              <a:buClr>
                <a:srgbClr val="000000"/>
              </a:buClr>
              <a:buSzPts val="2100"/>
              <a:buFont typeface="Arial"/>
              <a:buChar char="•"/>
            </a:pPr>
            <a:r>
              <a:rPr lang="en-AU" sz="2100" b="0" i="0" u="none" strike="noStrike" cap="none" dirty="0">
                <a:solidFill>
                  <a:srgbClr val="000000"/>
                </a:solidFill>
                <a:latin typeface="Arial"/>
                <a:ea typeface="Arial"/>
                <a:cs typeface="Arial"/>
                <a:sym typeface="Arial"/>
              </a:rPr>
              <a:t>discontinuing Watson St road and its connection into Precinct 15</a:t>
            </a:r>
            <a:endParaRPr dirty="0"/>
          </a:p>
          <a:p>
            <a:pPr marL="285750" marR="0" lvl="3" indent="-266700" algn="l" rtl="0">
              <a:lnSpc>
                <a:spcPct val="100000"/>
              </a:lnSpc>
              <a:spcBef>
                <a:spcPts val="0"/>
              </a:spcBef>
              <a:spcAft>
                <a:spcPts val="0"/>
              </a:spcAft>
              <a:buClr>
                <a:srgbClr val="000000"/>
              </a:buClr>
              <a:buSzPts val="2100"/>
              <a:buFont typeface="Arial"/>
              <a:buChar char="•"/>
            </a:pPr>
            <a:r>
              <a:rPr lang="en-AU" sz="2100" b="0" i="0" u="none" strike="noStrike" cap="none" dirty="0">
                <a:solidFill>
                  <a:srgbClr val="000000"/>
                </a:solidFill>
                <a:latin typeface="Arial"/>
                <a:ea typeface="Arial"/>
                <a:cs typeface="Arial"/>
                <a:sym typeface="Arial"/>
              </a:rPr>
              <a:t>connect the Watsons St park to Edwards Reserve </a:t>
            </a:r>
            <a:endParaRPr dirty="0"/>
          </a:p>
          <a:p>
            <a:pPr marL="285750" marR="0" lvl="3" indent="-266700" algn="l" rtl="0">
              <a:lnSpc>
                <a:spcPct val="100000"/>
              </a:lnSpc>
              <a:spcBef>
                <a:spcPts val="0"/>
              </a:spcBef>
              <a:spcAft>
                <a:spcPts val="0"/>
              </a:spcAft>
              <a:buClr>
                <a:srgbClr val="000000"/>
              </a:buClr>
              <a:buSzPts val="2100"/>
              <a:buFont typeface="Arial"/>
              <a:buChar char="•"/>
            </a:pPr>
            <a:r>
              <a:rPr lang="en-AU" sz="2100" b="0" i="0" u="none" strike="noStrike" cap="none" dirty="0">
                <a:solidFill>
                  <a:srgbClr val="000000"/>
                </a:solidFill>
                <a:latin typeface="Arial"/>
                <a:ea typeface="Arial"/>
                <a:cs typeface="Arial"/>
                <a:sym typeface="Arial"/>
              </a:rPr>
              <a:t>extend the planned bike path along the back of Edwards Reserve to Birmingham St</a:t>
            </a:r>
            <a:endParaRPr sz="1100" b="0" i="0" u="none" strike="noStrike" cap="none" dirty="0">
              <a:solidFill>
                <a:srgbClr val="000000"/>
              </a:solidFill>
              <a:latin typeface="Arial"/>
              <a:ea typeface="Arial"/>
              <a:cs typeface="Arial"/>
              <a:sym typeface="Arial"/>
            </a:endParaRPr>
          </a:p>
        </p:txBody>
      </p:sp>
      <p:pic>
        <p:nvPicPr>
          <p:cNvPr id="138" name="Google Shape;138;p26" descr="Watson St park (artists impression)&#10;&#10;"/>
          <p:cNvPicPr preferRelativeResize="0"/>
          <p:nvPr/>
        </p:nvPicPr>
        <p:blipFill rotWithShape="1">
          <a:blip r:embed="rId3">
            <a:alphaModFix/>
          </a:blip>
          <a:srcRect/>
          <a:stretch/>
        </p:blipFill>
        <p:spPr>
          <a:xfrm>
            <a:off x="425746" y="925518"/>
            <a:ext cx="5324458" cy="3439531"/>
          </a:xfrm>
          <a:prstGeom prst="rect">
            <a:avLst/>
          </a:prstGeom>
          <a:noFill/>
          <a:ln>
            <a:noFill/>
          </a:ln>
        </p:spPr>
      </p:pic>
      <p:pic>
        <p:nvPicPr>
          <p:cNvPr id="139" name="Google Shape;139;p26"/>
          <p:cNvPicPr preferRelativeResize="0"/>
          <p:nvPr/>
        </p:nvPicPr>
        <p:blipFill rotWithShape="1">
          <a:blip r:embed="rId4">
            <a:alphaModFix/>
          </a:blip>
          <a:srcRect/>
          <a:stretch/>
        </p:blipFill>
        <p:spPr>
          <a:xfrm>
            <a:off x="6242550" y="3735125"/>
            <a:ext cx="5542400" cy="2802250"/>
          </a:xfrm>
          <a:prstGeom prst="rect">
            <a:avLst/>
          </a:prstGeom>
          <a:noFill/>
          <a:ln>
            <a:noFill/>
          </a:ln>
        </p:spPr>
      </p:pic>
      <p:sp>
        <p:nvSpPr>
          <p:cNvPr id="140" name="Google Shape;140;p26"/>
          <p:cNvSpPr txBox="1"/>
          <p:nvPr/>
        </p:nvSpPr>
        <p:spPr>
          <a:xfrm>
            <a:off x="2696083" y="3964751"/>
            <a:ext cx="2976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a:solidFill>
                  <a:schemeClr val="lt1"/>
                </a:solidFill>
                <a:latin typeface="Arial"/>
                <a:ea typeface="Arial"/>
                <a:cs typeface="Arial"/>
                <a:sym typeface="Arial"/>
              </a:rPr>
              <a:t>Watson St Park (artists impression)</a:t>
            </a:r>
            <a:endParaRPr/>
          </a:p>
        </p:txBody>
      </p:sp>
      <p:sp>
        <p:nvSpPr>
          <p:cNvPr id="141" name="Google Shape;141;p26"/>
          <p:cNvSpPr txBox="1"/>
          <p:nvPr/>
        </p:nvSpPr>
        <p:spPr>
          <a:xfrm>
            <a:off x="6465844" y="5733112"/>
            <a:ext cx="1158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AU" sz="1400" b="0" i="0" u="none" strike="noStrike" cap="none">
                <a:solidFill>
                  <a:schemeClr val="lt1"/>
                </a:solidFill>
                <a:latin typeface="Arial"/>
                <a:ea typeface="Arial"/>
                <a:cs typeface="Arial"/>
                <a:sym typeface="Arial"/>
              </a:rPr>
              <a:t>Watson St  (currently)</a:t>
            </a:r>
            <a:endParaRPr/>
          </a:p>
        </p:txBody>
      </p:sp>
      <p:sp>
        <p:nvSpPr>
          <p:cNvPr id="142" name="Google Shape;142;p26"/>
          <p:cNvSpPr txBox="1">
            <a:spLocks noGrp="1"/>
          </p:cNvSpPr>
          <p:nvPr>
            <p:ph type="title"/>
          </p:nvPr>
        </p:nvSpPr>
        <p:spPr>
          <a:xfrm>
            <a:off x="425746" y="215716"/>
            <a:ext cx="3858491" cy="74411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a:solidFill>
                  <a:srgbClr val="7F6000"/>
                </a:solidFill>
              </a:rPr>
              <a:t>South Kingsville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838200" y="36391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AU" dirty="0">
                <a:solidFill>
                  <a:srgbClr val="2E75B5"/>
                </a:solidFill>
              </a:rPr>
              <a:t>West Spotswood</a:t>
            </a:r>
            <a:endParaRPr dirty="0"/>
          </a:p>
        </p:txBody>
      </p:sp>
      <p:sp>
        <p:nvSpPr>
          <p:cNvPr id="149" name="Google Shape;149;p25"/>
          <p:cNvSpPr txBox="1"/>
          <p:nvPr/>
        </p:nvSpPr>
        <p:spPr>
          <a:xfrm>
            <a:off x="646999" y="2666610"/>
            <a:ext cx="10984800"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400" b="1" i="0" u="none" strike="noStrike" cap="none" dirty="0">
                <a:solidFill>
                  <a:srgbClr val="000000"/>
                </a:solidFill>
                <a:latin typeface="Arial"/>
                <a:ea typeface="Arial"/>
                <a:cs typeface="Arial"/>
                <a:sym typeface="Arial"/>
              </a:rPr>
              <a:t>Mary Street Reserve </a:t>
            </a:r>
            <a:r>
              <a:rPr lang="en-AU" sz="2400" b="1" i="0" u="none" strike="noStrike" cap="none" baseline="-25000" dirty="0">
                <a:solidFill>
                  <a:srgbClr val="000000"/>
                </a:solidFill>
                <a:latin typeface="Arial"/>
                <a:ea typeface="Arial"/>
                <a:cs typeface="Arial"/>
                <a:sym typeface="Arial"/>
              </a:rPr>
              <a:t>9</a:t>
            </a:r>
            <a:r>
              <a:rPr lang="en-AU" sz="2400" b="0" i="0" u="none" strike="noStrike" cap="none" baseline="-25000" dirty="0">
                <a:solidFill>
                  <a:srgbClr val="000000"/>
                </a:solidFill>
                <a:latin typeface="Arial"/>
                <a:ea typeface="Arial"/>
                <a:cs typeface="Arial"/>
                <a:sym typeface="Arial"/>
              </a:rPr>
              <a:t>,</a:t>
            </a:r>
            <a:endParaRPr sz="2400" b="0" i="0" u="none" strike="noStrike" cap="none" dirty="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ts val="2400"/>
              <a:buFont typeface="Arial"/>
              <a:buChar char="•"/>
            </a:pPr>
            <a:r>
              <a:rPr lang="en-AU" sz="2400" b="0" i="0" u="none" strike="noStrike" cap="none" dirty="0">
                <a:solidFill>
                  <a:srgbClr val="000000"/>
                </a:solidFill>
                <a:latin typeface="Arial"/>
                <a:ea typeface="Arial"/>
                <a:cs typeface="Arial"/>
                <a:sym typeface="Arial"/>
              </a:rPr>
              <a:t>Review the lease for clubs </a:t>
            </a:r>
            <a:endParaRPr sz="2400" dirty="0"/>
          </a:p>
          <a:p>
            <a:pPr marL="342900" marR="0" lvl="0" indent="-317500" algn="l" rtl="0">
              <a:lnSpc>
                <a:spcPct val="100000"/>
              </a:lnSpc>
              <a:spcBef>
                <a:spcPts val="0"/>
              </a:spcBef>
              <a:spcAft>
                <a:spcPts val="0"/>
              </a:spcAft>
              <a:buClr>
                <a:srgbClr val="000000"/>
              </a:buClr>
              <a:buSzPts val="2400"/>
              <a:buFont typeface="Arial"/>
              <a:buChar char="•"/>
            </a:pPr>
            <a:r>
              <a:rPr lang="en-AU" sz="2400" dirty="0"/>
              <a:t>r</a:t>
            </a:r>
            <a:r>
              <a:rPr lang="en-AU" sz="2400" b="0" i="0" u="none" strike="noStrike" cap="none" dirty="0">
                <a:solidFill>
                  <a:srgbClr val="000000"/>
                </a:solidFill>
                <a:latin typeface="Arial"/>
                <a:ea typeface="Arial"/>
                <a:cs typeface="Arial"/>
                <a:sym typeface="Arial"/>
              </a:rPr>
              <a:t>edesign open space for play, food production/ preparation and grassroots community uses/users</a:t>
            </a:r>
            <a:endParaRPr sz="2400" b="0" i="0" u="none" strike="noStrike" cap="none" dirty="0">
              <a:solidFill>
                <a:srgbClr val="000000"/>
              </a:solidFill>
              <a:latin typeface="Arial"/>
              <a:ea typeface="Arial"/>
              <a:cs typeface="Arial"/>
              <a:sym typeface="Arial"/>
            </a:endParaRPr>
          </a:p>
          <a:p>
            <a:pPr marL="342900" marR="0" lvl="0" indent="-2921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Arial"/>
                <a:ea typeface="Arial"/>
                <a:cs typeface="Arial"/>
                <a:sym typeface="Arial"/>
              </a:rPr>
              <a:t>Create a Spotswood Community Hub (see slide 21)</a:t>
            </a:r>
            <a:endParaRPr sz="2400" b="0" i="0" u="none" strike="noStrike" cap="none" dirty="0">
              <a:solidFill>
                <a:srgbClr val="000000"/>
              </a:solidFill>
              <a:latin typeface="Arial"/>
              <a:ea typeface="Arial"/>
              <a:cs typeface="Arial"/>
              <a:sym typeface="Arial"/>
            </a:endParaRPr>
          </a:p>
        </p:txBody>
      </p:sp>
      <p:pic>
        <p:nvPicPr>
          <p:cNvPr id="150" name="Google Shape;150;p25"/>
          <p:cNvPicPr preferRelativeResize="0"/>
          <p:nvPr/>
        </p:nvPicPr>
        <p:blipFill rotWithShape="1">
          <a:blip r:embed="rId3">
            <a:alphaModFix/>
          </a:blip>
          <a:srcRect/>
          <a:stretch/>
        </p:blipFill>
        <p:spPr>
          <a:xfrm>
            <a:off x="7600950" y="0"/>
            <a:ext cx="4591051" cy="3114675"/>
          </a:xfrm>
          <a:prstGeom prst="rect">
            <a:avLst/>
          </a:prstGeom>
          <a:noFill/>
          <a:ln>
            <a:noFill/>
          </a:ln>
        </p:spPr>
      </p:pic>
      <p:sp>
        <p:nvSpPr>
          <p:cNvPr id="151" name="Google Shape;151;p25"/>
          <p:cNvSpPr/>
          <p:nvPr/>
        </p:nvSpPr>
        <p:spPr>
          <a:xfrm>
            <a:off x="646999" y="1532009"/>
            <a:ext cx="7112000" cy="1200288"/>
          </a:xfrm>
          <a:prstGeom prst="rect">
            <a:avLst/>
          </a:prstGeom>
          <a:noFill/>
          <a:ln>
            <a:noFill/>
          </a:ln>
        </p:spPr>
        <p:txBody>
          <a:bodyPr spcFirstLastPara="1" wrap="square" lIns="91425" tIns="45700" rIns="91425" bIns="45700" anchor="t" anchorCtr="0">
            <a:spAutoFit/>
          </a:bodyPr>
          <a:lstStyle/>
          <a:p>
            <a:pPr marL="19050" marR="0" lvl="0" algn="l" rtl="0">
              <a:lnSpc>
                <a:spcPct val="100000"/>
              </a:lnSpc>
              <a:spcBef>
                <a:spcPts val="0"/>
              </a:spcBef>
              <a:spcAft>
                <a:spcPts val="0"/>
              </a:spcAft>
              <a:buClr>
                <a:srgbClr val="000000"/>
              </a:buClr>
              <a:buSzPts val="2500"/>
            </a:pPr>
            <a:r>
              <a:rPr lang="en-AU" sz="2400" b="0" i="0" u="none" strike="noStrike" cap="none" dirty="0">
                <a:solidFill>
                  <a:srgbClr val="000000"/>
                </a:solidFill>
                <a:latin typeface="Arial"/>
                <a:ea typeface="Arial"/>
                <a:cs typeface="Arial"/>
                <a:sym typeface="Arial"/>
              </a:rPr>
              <a:t>Upgrade existing informal pedestrian path west of Newport-Spotswood bridge to connect to Newport Station servicing Precinct 16 and 17 </a:t>
            </a:r>
            <a:r>
              <a:rPr lang="en-AU" sz="2400" b="0" i="0" u="none" strike="noStrike" cap="none" baseline="-25000" dirty="0">
                <a:solidFill>
                  <a:srgbClr val="000000"/>
                </a:solidFill>
                <a:latin typeface="Arial"/>
                <a:ea typeface="Arial"/>
                <a:cs typeface="Arial"/>
                <a:sym typeface="Arial"/>
              </a:rPr>
              <a:t>8</a:t>
            </a:r>
            <a:r>
              <a:rPr lang="en-AU" sz="2400" b="0" i="0" u="none" strike="noStrike" cap="none" dirty="0">
                <a:solidFill>
                  <a:srgbClr val="000000"/>
                </a:solidFill>
                <a:latin typeface="Arial"/>
                <a:ea typeface="Arial"/>
                <a:cs typeface="Arial"/>
                <a:sym typeface="Arial"/>
              </a:rPr>
              <a:t> </a:t>
            </a:r>
            <a:endParaRPr sz="2400" b="0" i="0" u="none" strike="noStrike" cap="none" dirty="0">
              <a:solidFill>
                <a:srgbClr val="000000"/>
              </a:solidFill>
              <a:latin typeface="Arial"/>
              <a:ea typeface="Arial"/>
              <a:cs typeface="Arial"/>
              <a:sym typeface="Arial"/>
            </a:endParaRPr>
          </a:p>
        </p:txBody>
      </p:sp>
      <p:sp>
        <p:nvSpPr>
          <p:cNvPr id="152" name="Google Shape;152;p25"/>
          <p:cNvSpPr txBox="1"/>
          <p:nvPr/>
        </p:nvSpPr>
        <p:spPr>
          <a:xfrm>
            <a:off x="646999" y="4605562"/>
            <a:ext cx="10706801"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400" b="1" i="0" u="none" strike="noStrike" cap="none" dirty="0">
                <a:solidFill>
                  <a:srgbClr val="000000"/>
                </a:solidFill>
                <a:latin typeface="Arial"/>
                <a:ea typeface="Arial"/>
                <a:cs typeface="Arial"/>
                <a:sym typeface="Arial"/>
              </a:rPr>
              <a:t>The Avenue </a:t>
            </a:r>
            <a:endParaRPr sz="2400" b="1" i="0" u="none" strike="noStrike" cap="none" dirty="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Arial"/>
                <a:ea typeface="Arial"/>
                <a:cs typeface="Arial"/>
                <a:sym typeface="Arial"/>
              </a:rPr>
              <a:t>Pedestrian crossings and traffic calming along the the length of The Avenue</a:t>
            </a:r>
            <a:endParaRPr sz="2400" b="0" i="0" u="none" strike="noStrike" cap="none" dirty="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Arial"/>
                <a:ea typeface="Arial"/>
                <a:cs typeface="Arial"/>
                <a:sym typeface="Arial"/>
              </a:rPr>
              <a:t>Prevent U-turns at Melbourne Rd intersection</a:t>
            </a:r>
            <a:endParaRPr sz="2400" b="0" i="0" u="none" strike="noStrike" cap="none" dirty="0">
              <a:solidFill>
                <a:srgbClr val="000000"/>
              </a:solidFill>
              <a:latin typeface="Arial"/>
              <a:ea typeface="Arial"/>
              <a:cs typeface="Arial"/>
              <a:sym typeface="Arial"/>
            </a:endParaRPr>
          </a:p>
          <a:p>
            <a:pPr marL="342900" marR="0" lvl="0" indent="-317500" algn="l" rtl="0">
              <a:lnSpc>
                <a:spcPct val="100000"/>
              </a:lnSpc>
              <a:spcBef>
                <a:spcPts val="0"/>
              </a:spcBef>
              <a:spcAft>
                <a:spcPts val="0"/>
              </a:spcAft>
              <a:buClr>
                <a:srgbClr val="000000"/>
              </a:buClr>
              <a:buSzPts val="2000"/>
              <a:buFont typeface="Arial"/>
              <a:buChar char="•"/>
            </a:pPr>
            <a:r>
              <a:rPr lang="en-AU" sz="2400" b="0" i="0" u="none" strike="noStrike" cap="none" dirty="0">
                <a:solidFill>
                  <a:srgbClr val="000000"/>
                </a:solidFill>
                <a:latin typeface="Arial"/>
                <a:ea typeface="Arial"/>
                <a:cs typeface="Arial"/>
                <a:sym typeface="Arial"/>
              </a:rPr>
              <a:t>Separated bike path </a:t>
            </a:r>
            <a:endParaRPr sz="2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body" idx="1"/>
          </p:nvPr>
        </p:nvSpPr>
        <p:spPr>
          <a:xfrm>
            <a:off x="387520" y="3427313"/>
            <a:ext cx="5834100" cy="3632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2800"/>
              <a:buNone/>
            </a:pPr>
            <a:r>
              <a:rPr lang="en-AU" sz="2400" b="1" dirty="0"/>
              <a:t>Birmingham St </a:t>
            </a:r>
            <a:r>
              <a:rPr lang="en-AU" sz="2400" baseline="-25000" dirty="0"/>
              <a:t>11</a:t>
            </a:r>
            <a:endParaRPr dirty="0"/>
          </a:p>
          <a:p>
            <a:pPr marL="342900" lvl="0" indent="-342900" algn="l" rtl="0">
              <a:lnSpc>
                <a:spcPct val="100000"/>
              </a:lnSpc>
              <a:spcBef>
                <a:spcPts val="0"/>
              </a:spcBef>
              <a:spcAft>
                <a:spcPts val="0"/>
              </a:spcAft>
              <a:buClr>
                <a:srgbClr val="000000"/>
              </a:buClr>
              <a:buSzPts val="2800"/>
              <a:buChar char="•"/>
            </a:pPr>
            <a:r>
              <a:rPr lang="en-AU" sz="2400" dirty="0"/>
              <a:t>Protect this street as a vital bike connection for new residents of Precinct 15 and 16 to Spotswood</a:t>
            </a:r>
            <a:endParaRPr sz="2400" dirty="0"/>
          </a:p>
          <a:p>
            <a:pPr marL="342900" lvl="0" indent="-342900" algn="l" rtl="0">
              <a:lnSpc>
                <a:spcPct val="100000"/>
              </a:lnSpc>
              <a:spcBef>
                <a:spcPts val="0"/>
              </a:spcBef>
              <a:spcAft>
                <a:spcPts val="0"/>
              </a:spcAft>
              <a:buClr>
                <a:srgbClr val="000000"/>
              </a:buClr>
              <a:buSzPts val="2800"/>
              <a:buChar char="•"/>
            </a:pPr>
            <a:r>
              <a:rPr lang="en-AU" sz="2400" dirty="0"/>
              <a:t>Don’t allow parking on, or car access to Birmingham St, from Precinct 17</a:t>
            </a:r>
            <a:r>
              <a:rPr lang="en-AU" sz="2400" baseline="-25000" dirty="0"/>
              <a:t>12</a:t>
            </a:r>
            <a:endParaRPr sz="900" dirty="0"/>
          </a:p>
          <a:p>
            <a:pPr marL="342900" lvl="0" indent="-342900" algn="l" rtl="0">
              <a:lnSpc>
                <a:spcPct val="100000"/>
              </a:lnSpc>
              <a:spcBef>
                <a:spcPts val="0"/>
              </a:spcBef>
              <a:spcAft>
                <a:spcPts val="0"/>
              </a:spcAft>
              <a:buClr>
                <a:srgbClr val="000000"/>
              </a:buClr>
              <a:buSzPts val="2800"/>
              <a:buChar char="•"/>
            </a:pPr>
            <a:r>
              <a:rPr lang="en-AU" sz="2400" dirty="0"/>
              <a:t>Enhance  South Kingsville / Spotswood bike connection across the rail </a:t>
            </a:r>
            <a:endParaRPr dirty="0"/>
          </a:p>
        </p:txBody>
      </p:sp>
      <p:sp>
        <p:nvSpPr>
          <p:cNvPr id="159" name="Google Shape;159;p27"/>
          <p:cNvSpPr txBox="1"/>
          <p:nvPr/>
        </p:nvSpPr>
        <p:spPr>
          <a:xfrm>
            <a:off x="387520" y="374117"/>
            <a:ext cx="5319000" cy="26160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AU" sz="2000" b="1" i="0" u="none" strike="noStrike" cap="none" dirty="0">
                <a:solidFill>
                  <a:srgbClr val="000000"/>
                </a:solidFill>
                <a:latin typeface="Arial"/>
                <a:ea typeface="Arial"/>
                <a:cs typeface="Arial"/>
                <a:sym typeface="Arial"/>
              </a:rPr>
              <a:t>Ferguson street</a:t>
            </a:r>
            <a:r>
              <a:rPr lang="en-AU" sz="2000" b="0" i="0" u="none" strike="noStrike" cap="none" dirty="0">
                <a:solidFill>
                  <a:srgbClr val="000000"/>
                </a:solidFill>
                <a:latin typeface="Arial"/>
                <a:ea typeface="Arial"/>
                <a:cs typeface="Arial"/>
                <a:sym typeface="Arial"/>
              </a:rPr>
              <a:t> </a:t>
            </a:r>
            <a:r>
              <a:rPr lang="en-AU" sz="2000" b="0" i="0" u="none" strike="noStrike" cap="none" baseline="-25000" dirty="0">
                <a:solidFill>
                  <a:srgbClr val="000000"/>
                </a:solidFill>
                <a:latin typeface="Arial"/>
                <a:ea typeface="Arial"/>
                <a:cs typeface="Arial"/>
                <a:sym typeface="Arial"/>
              </a:rPr>
              <a:t>10</a:t>
            </a:r>
            <a:endParaRPr sz="20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800"/>
              <a:buFont typeface="Arial"/>
              <a:buChar char="•"/>
            </a:pPr>
            <a:r>
              <a:rPr lang="en-AU" sz="2400" dirty="0">
                <a:solidFill>
                  <a:schemeClr val="dk1"/>
                </a:solidFill>
                <a:latin typeface="Calibri"/>
                <a:ea typeface="Calibri"/>
                <a:cs typeface="Calibri"/>
                <a:sym typeface="Calibri"/>
              </a:rPr>
              <a:t>Build a p</a:t>
            </a:r>
            <a:r>
              <a:rPr lang="en-AU" sz="2400" b="0" i="0" u="none" strike="noStrike" cap="none" dirty="0">
                <a:solidFill>
                  <a:schemeClr val="dk1"/>
                </a:solidFill>
                <a:latin typeface="Calibri"/>
                <a:ea typeface="Calibri"/>
                <a:cs typeface="Calibri"/>
                <a:sym typeface="Calibri"/>
              </a:rPr>
              <a:t>ocket park and property compensation immediately adjacent to new pedestrian bridge.</a:t>
            </a: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800"/>
              <a:buFont typeface="Arial"/>
              <a:buChar char="•"/>
            </a:pPr>
            <a:r>
              <a:rPr lang="en-AU" sz="2400" b="0" i="0" u="none" strike="noStrike" cap="none" dirty="0">
                <a:solidFill>
                  <a:schemeClr val="dk1"/>
                </a:solidFill>
                <a:latin typeface="Calibri"/>
                <a:ea typeface="Calibri"/>
                <a:cs typeface="Calibri"/>
                <a:sym typeface="Calibri"/>
              </a:rPr>
              <a:t>Mitigating loss of canopy, poor air quality and privacy </a:t>
            </a:r>
            <a:endParaRPr sz="24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800"/>
              <a:buFont typeface="Arial"/>
              <a:buChar char="•"/>
            </a:pPr>
            <a:r>
              <a:rPr lang="en-AU" sz="2400" b="0" i="0" u="none" strike="noStrike" cap="none" dirty="0">
                <a:solidFill>
                  <a:schemeClr val="dk1"/>
                </a:solidFill>
                <a:latin typeface="Calibri"/>
                <a:ea typeface="Calibri"/>
                <a:cs typeface="Calibri"/>
                <a:sym typeface="Calibri"/>
              </a:rPr>
              <a:t>Create safe path for children </a:t>
            </a:r>
            <a:endParaRPr sz="2000" b="0" i="0" u="none" strike="noStrike" cap="none" dirty="0">
              <a:solidFill>
                <a:srgbClr val="000000"/>
              </a:solidFill>
              <a:latin typeface="Arial"/>
              <a:ea typeface="Arial"/>
              <a:cs typeface="Arial"/>
              <a:sym typeface="Arial"/>
            </a:endParaRPr>
          </a:p>
        </p:txBody>
      </p:sp>
      <p:pic>
        <p:nvPicPr>
          <p:cNvPr id="160" name="Google Shape;160;p27"/>
          <p:cNvPicPr preferRelativeResize="0"/>
          <p:nvPr/>
        </p:nvPicPr>
        <p:blipFill rotWithShape="1">
          <a:blip r:embed="rId3">
            <a:alphaModFix/>
          </a:blip>
          <a:srcRect/>
          <a:stretch/>
        </p:blipFill>
        <p:spPr>
          <a:xfrm>
            <a:off x="6221620" y="3427313"/>
            <a:ext cx="2928510" cy="1821250"/>
          </a:xfrm>
          <a:prstGeom prst="rect">
            <a:avLst/>
          </a:prstGeom>
          <a:noFill/>
          <a:ln>
            <a:noFill/>
          </a:ln>
        </p:spPr>
      </p:pic>
      <p:pic>
        <p:nvPicPr>
          <p:cNvPr id="161" name="Google Shape;161;p27"/>
          <p:cNvPicPr preferRelativeResize="0"/>
          <p:nvPr/>
        </p:nvPicPr>
        <p:blipFill rotWithShape="1">
          <a:blip r:embed="rId4">
            <a:alphaModFix/>
          </a:blip>
          <a:srcRect/>
          <a:stretch/>
        </p:blipFill>
        <p:spPr>
          <a:xfrm>
            <a:off x="8956150" y="4062263"/>
            <a:ext cx="2705100" cy="1841286"/>
          </a:xfrm>
          <a:prstGeom prst="rect">
            <a:avLst/>
          </a:prstGeom>
          <a:noFill/>
          <a:ln>
            <a:noFill/>
          </a:ln>
        </p:spPr>
      </p:pic>
      <p:pic>
        <p:nvPicPr>
          <p:cNvPr id="162" name="Google Shape;162;p27"/>
          <p:cNvPicPr preferRelativeResize="0"/>
          <p:nvPr/>
        </p:nvPicPr>
        <p:blipFill rotWithShape="1">
          <a:blip r:embed="rId5">
            <a:alphaModFix/>
          </a:blip>
          <a:srcRect/>
          <a:stretch/>
        </p:blipFill>
        <p:spPr>
          <a:xfrm>
            <a:off x="5625500" y="374125"/>
            <a:ext cx="3524625" cy="1937000"/>
          </a:xfrm>
          <a:prstGeom prst="rect">
            <a:avLst/>
          </a:prstGeom>
          <a:noFill/>
          <a:ln>
            <a:noFill/>
          </a:ln>
        </p:spPr>
      </p:pic>
      <p:pic>
        <p:nvPicPr>
          <p:cNvPr id="163" name="Google Shape;163;p27"/>
          <p:cNvPicPr preferRelativeResize="0"/>
          <p:nvPr/>
        </p:nvPicPr>
        <p:blipFill rotWithShape="1">
          <a:blip r:embed="rId6">
            <a:alphaModFix/>
          </a:blip>
          <a:srcRect/>
          <a:stretch/>
        </p:blipFill>
        <p:spPr>
          <a:xfrm>
            <a:off x="8844920" y="374117"/>
            <a:ext cx="3031067" cy="22733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TotalTime>
  <Words>3312</Words>
  <Application>Microsoft Macintosh PowerPoint</Application>
  <PresentationFormat>Widescreen</PresentationFormat>
  <Paragraphs>226</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Roboto</vt:lpstr>
      <vt:lpstr>Arial</vt:lpstr>
      <vt:lpstr>Noto Sans Symbols</vt:lpstr>
      <vt:lpstr>Cambria</vt:lpstr>
      <vt:lpstr>Office Theme</vt:lpstr>
      <vt:lpstr>Spotswood and South Kingsville </vt:lpstr>
      <vt:lpstr>PowerPoint Presentation</vt:lpstr>
      <vt:lpstr>Better West Inc </vt:lpstr>
      <vt:lpstr>Spotswood Dreaming… </vt:lpstr>
      <vt:lpstr> … Look and Feel.  </vt:lpstr>
      <vt:lpstr>South Kingsville</vt:lpstr>
      <vt:lpstr>South Kingsville</vt:lpstr>
      <vt:lpstr>West Spotswood</vt:lpstr>
      <vt:lpstr>PowerPoint Presentation</vt:lpstr>
      <vt:lpstr>Middle Spotswood </vt:lpstr>
      <vt:lpstr>East Spotswood</vt:lpstr>
      <vt:lpstr>Build a Better Hall St </vt:lpstr>
      <vt:lpstr>PowerPoint Presentation</vt:lpstr>
      <vt:lpstr>PowerPoint Presentation</vt:lpstr>
      <vt:lpstr>PowerPoint Presentation</vt:lpstr>
      <vt:lpstr>Pedestrian, Cyclist and Public Transport Network </vt:lpstr>
      <vt:lpstr>PowerPoint Presentation</vt:lpstr>
      <vt:lpstr>PowerPoint Presentation</vt:lpstr>
      <vt:lpstr>Public Places and Spaces</vt:lpstr>
      <vt:lpstr>Shops and Service </vt:lpstr>
      <vt:lpstr>Community facilities and services </vt:lpstr>
      <vt:lpstr>PowerPoint Presentation</vt:lpstr>
      <vt:lpstr>Housing and industry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Spotswood and South Kingsville </dc:title>
  <dc:creator>Rowena Joske</dc:creator>
  <cp:lastModifiedBy>Clare Ozolins</cp:lastModifiedBy>
  <cp:revision>15</cp:revision>
  <cp:lastPrinted>2020-12-14T04:59:08Z</cp:lastPrinted>
  <dcterms:created xsi:type="dcterms:W3CDTF">2020-07-12T12:23:34Z</dcterms:created>
  <dcterms:modified xsi:type="dcterms:W3CDTF">2020-12-17T05:32:50Z</dcterms:modified>
</cp:coreProperties>
</file>